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39"/>
  </p:notesMasterIdLst>
  <p:sldIdLst>
    <p:sldId id="263" r:id="rId2"/>
    <p:sldId id="265" r:id="rId3"/>
    <p:sldId id="348" r:id="rId4"/>
    <p:sldId id="369" r:id="rId5"/>
    <p:sldId id="365" r:id="rId6"/>
    <p:sldId id="350" r:id="rId7"/>
    <p:sldId id="366" r:id="rId8"/>
    <p:sldId id="290" r:id="rId9"/>
    <p:sldId id="268" r:id="rId10"/>
    <p:sldId id="367" r:id="rId11"/>
    <p:sldId id="349" r:id="rId12"/>
    <p:sldId id="357" r:id="rId13"/>
    <p:sldId id="370" r:id="rId14"/>
    <p:sldId id="353" r:id="rId15"/>
    <p:sldId id="352" r:id="rId16"/>
    <p:sldId id="351" r:id="rId17"/>
    <p:sldId id="354" r:id="rId18"/>
    <p:sldId id="374" r:id="rId19"/>
    <p:sldId id="386" r:id="rId20"/>
    <p:sldId id="387" r:id="rId21"/>
    <p:sldId id="376" r:id="rId22"/>
    <p:sldId id="377" r:id="rId23"/>
    <p:sldId id="378" r:id="rId24"/>
    <p:sldId id="379" r:id="rId25"/>
    <p:sldId id="380" r:id="rId26"/>
    <p:sldId id="381" r:id="rId27"/>
    <p:sldId id="383" r:id="rId28"/>
    <p:sldId id="371" r:id="rId29"/>
    <p:sldId id="372" r:id="rId30"/>
    <p:sldId id="373" r:id="rId31"/>
    <p:sldId id="358" r:id="rId32"/>
    <p:sldId id="359" r:id="rId33"/>
    <p:sldId id="360" r:id="rId34"/>
    <p:sldId id="361" r:id="rId35"/>
    <p:sldId id="362" r:id="rId36"/>
    <p:sldId id="363" r:id="rId37"/>
    <p:sldId id="364" r:id="rId38"/>
  </p:sldIdLst>
  <p:sldSz cx="9144000" cy="6858000" type="screen4x3"/>
  <p:notesSz cx="6648450" cy="97742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>
        <p:scale>
          <a:sx n="100" d="100"/>
          <a:sy n="100" d="100"/>
        </p:scale>
        <p:origin x="-1944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880995" cy="488712"/>
          </a:xfrm>
          <a:prstGeom prst="rect">
            <a:avLst/>
          </a:prstGeom>
        </p:spPr>
        <p:txBody>
          <a:bodyPr vert="horz" lIns="89776" tIns="44888" rIns="89776" bIns="4488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65920" y="0"/>
            <a:ext cx="2880995" cy="488712"/>
          </a:xfrm>
          <a:prstGeom prst="rect">
            <a:avLst/>
          </a:prstGeom>
        </p:spPr>
        <p:txBody>
          <a:bodyPr vert="horz" lIns="89776" tIns="44888" rIns="89776" bIns="44888" rtlCol="0"/>
          <a:lstStyle>
            <a:lvl1pPr algn="r">
              <a:defRPr sz="1200"/>
            </a:lvl1pPr>
          </a:lstStyle>
          <a:p>
            <a:fld id="{1F5CA3A2-0271-4427-B360-321508AB4565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82650" y="733425"/>
            <a:ext cx="4883150" cy="36639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776" tIns="44888" rIns="89776" bIns="4488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4845" y="4642766"/>
            <a:ext cx="5318760" cy="4398407"/>
          </a:xfrm>
          <a:prstGeom prst="rect">
            <a:avLst/>
          </a:prstGeom>
        </p:spPr>
        <p:txBody>
          <a:bodyPr vert="horz" lIns="89776" tIns="44888" rIns="89776" bIns="4488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283832"/>
            <a:ext cx="2880995" cy="488712"/>
          </a:xfrm>
          <a:prstGeom prst="rect">
            <a:avLst/>
          </a:prstGeom>
        </p:spPr>
        <p:txBody>
          <a:bodyPr vert="horz" lIns="89776" tIns="44888" rIns="89776" bIns="4488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65920" y="9283832"/>
            <a:ext cx="2880995" cy="488712"/>
          </a:xfrm>
          <a:prstGeom prst="rect">
            <a:avLst/>
          </a:prstGeom>
        </p:spPr>
        <p:txBody>
          <a:bodyPr vert="horz" lIns="89776" tIns="44888" rIns="89776" bIns="44888" rtlCol="0" anchor="b"/>
          <a:lstStyle>
            <a:lvl1pPr algn="r">
              <a:defRPr sz="1200"/>
            </a:lvl1pPr>
          </a:lstStyle>
          <a:p>
            <a:fld id="{9D90091A-9B04-4652-A202-26C8FD884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205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82650" y="733425"/>
            <a:ext cx="4883150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82650" y="733425"/>
            <a:ext cx="4883150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5889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8879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0126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942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6052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1855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7642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4108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881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82650" y="733425"/>
            <a:ext cx="4883150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7065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82650" y="733425"/>
            <a:ext cx="4883150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82650" y="733425"/>
            <a:ext cx="4883150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82650" y="733425"/>
            <a:ext cx="4883150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356F7-7778-4D24-8F44-3DAC71681E0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21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82650" y="733425"/>
            <a:ext cx="4883150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82650" y="733425"/>
            <a:ext cx="4883150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82650" y="733425"/>
            <a:ext cx="4883150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82650" y="733425"/>
            <a:ext cx="4883150" cy="36639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FF0C-C871-4603-9AD2-1F07166700E6}" type="datetime1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ECCB-0C46-42AF-BA02-7E3E6171B9E3}" type="datetime1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E7175-2B07-4605-8F96-55D87D6F02C7}" type="datetime1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65187-8B69-42EF-BFC6-C994FE5CD607}" type="datetime1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29E1A-ED62-430C-89ED-B59B3A9FAF67}" type="datetime1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DB31-DA03-427A-BC35-E09018F9D1A1}" type="datetime1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6BCCB-0B99-407E-849A-4E1C2144A34F}" type="datetime1">
              <a:rPr lang="ru-RU" smtClean="0"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3BD7-5A86-4FF5-9201-61C2C45A9DD1}" type="datetime1">
              <a:rPr lang="ru-RU" smtClean="0"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AAF38-060B-4625-BC99-D402BDE971AD}" type="datetime1">
              <a:rPr lang="ru-RU" smtClean="0"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C5DC9-5780-40C5-AA4F-44DAA8096DA3}" type="datetime1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350D-3C25-47F1-9E88-D3E3A4886125}" type="datetime1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4BB82-0378-4AB0-96F0-97CD49BC1322}" type="datetime1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1961" y="5375015"/>
            <a:ext cx="49165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Трушина Светлана Викторовна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начальник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Управления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Организации ОМС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260475" y="130175"/>
            <a:ext cx="763111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284288" y="1412776"/>
            <a:ext cx="7631113" cy="1588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400529" y="1988840"/>
            <a:ext cx="87849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﻿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ПОРЯДОК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ОРГАНИЗАЦИИ И ПРОВЕДЕНИЯ КОНТРОЛЯ ОБЪЕМОВ, СРОКОВ, КАЧЕСТВА</a:t>
            </a:r>
          </a:p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И УСЛОВИЙ ПРЕДОСТАВЛЕНИЯ МЕДИЦИНСКОЙ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ПОМОЩИ ПО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ОБЯЗАТЕЛЬНОМУ МЕДИЦИНСКОМУ СТРАХОВАНИЮ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60475" y="130175"/>
            <a:ext cx="7487989" cy="11910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Calibri" pitchFamily="34" charset="0"/>
              </a:defRPr>
            </a:lvl1pPr>
          </a:lstStyle>
          <a:p>
            <a:r>
              <a:rPr lang="ru-RU" sz="2800" dirty="0" smtClean="0">
                <a:effectLst/>
              </a:rPr>
              <a:t>Территориальный фонд обязательного медицинского страхования </a:t>
            </a:r>
          </a:p>
          <a:p>
            <a:r>
              <a:rPr lang="ru-RU" sz="2800" dirty="0" smtClean="0">
                <a:effectLst/>
              </a:rPr>
              <a:t>Московской области</a:t>
            </a:r>
            <a:endParaRPr lang="ru-RU" sz="2800" dirty="0">
              <a:effectLst/>
            </a:endParaRPr>
          </a:p>
        </p:txBody>
      </p:sp>
      <p:pic>
        <p:nvPicPr>
          <p:cNvPr id="7" name="Рисунок 6" descr="tfoms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37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241426" y="141288"/>
            <a:ext cx="79025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238401" y="859956"/>
            <a:ext cx="7902575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71800" y="260648"/>
            <a:ext cx="6287142" cy="4140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2500"/>
              </a:lnSpc>
              <a:defRPr sz="2000" b="1" cap="sm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z="2400" dirty="0" smtClean="0"/>
              <a:t>Врач эксперт,  осуществляющий ЭКМП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4" name="Плюс 33"/>
          <p:cNvSpPr/>
          <p:nvPr/>
        </p:nvSpPr>
        <p:spPr>
          <a:xfrm rot="5400000">
            <a:off x="2988836" y="1074739"/>
            <a:ext cx="559733" cy="561757"/>
          </a:xfrm>
          <a:prstGeom prst="mathPlus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0" y="1075751"/>
            <a:ext cx="2880320" cy="6682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высшее образование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655862" y="2636912"/>
            <a:ext cx="3949775" cy="9450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стаж работы по соответствующей  врачебной специальности не менее 10 лет</a:t>
            </a:r>
          </a:p>
        </p:txBody>
      </p:sp>
      <p:sp>
        <p:nvSpPr>
          <p:cNvPr id="1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10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62855" y="1761019"/>
            <a:ext cx="4320479" cy="87589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свидетельство об аккредитации специалиста или сертификат специалиста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73078" y="3717032"/>
            <a:ext cx="4320479" cy="87589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подготовка по вопросам экспертной деятельности в сфере ОМС</a:t>
            </a:r>
          </a:p>
        </p:txBody>
      </p:sp>
      <p:sp>
        <p:nvSpPr>
          <p:cNvPr id="2" name="AutoShape 2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3" name="AutoShape 2" descr="https://ria56.ru/wp-content/uploads/2019/05/photo_2019-05-20_12-37-5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1584" y="4698016"/>
            <a:ext cx="8861973" cy="8522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Включенный в территориальный реестр экспертов качества медицинской помощи</a:t>
            </a:r>
            <a:endParaRPr lang="ru-RU" sz="2000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83" y="2425888"/>
            <a:ext cx="3093533" cy="2061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196969" y="5805264"/>
            <a:ext cx="8861973" cy="8522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70C0"/>
                </a:solidFill>
              </a:rPr>
              <a:t>По состоянию на 01.12.2019 в территориальный реестр Московской области включен 391 врач  по 44 специальностям</a:t>
            </a:r>
            <a:endParaRPr lang="ru-RU" sz="2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87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241426" y="141288"/>
            <a:ext cx="79025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971600" y="1522522"/>
            <a:ext cx="7902575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41425" y="160338"/>
            <a:ext cx="7817517" cy="13554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2500"/>
              </a:lnSpc>
              <a:defRPr sz="2000" b="1" cap="sm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z="1800" dirty="0" smtClean="0"/>
              <a:t>ПРИКАЗ ФФОМС от </a:t>
            </a:r>
            <a:r>
              <a:rPr lang="ru-RU" sz="1800" dirty="0"/>
              <a:t>13 декабря 2011 г. N </a:t>
            </a:r>
            <a:r>
              <a:rPr lang="ru-RU" sz="1800" dirty="0" smtClean="0"/>
              <a:t>230 ОБ </a:t>
            </a:r>
            <a:r>
              <a:rPr lang="ru-RU" sz="1800" dirty="0"/>
              <a:t>УТВЕРЖДЕНИИ </a:t>
            </a:r>
            <a:r>
              <a:rPr lang="ru-RU" sz="1800" dirty="0" smtClean="0"/>
              <a:t>ПОРЯДКА ВЕДЕНИЯ </a:t>
            </a:r>
            <a:r>
              <a:rPr lang="ru-RU" sz="1800" dirty="0"/>
              <a:t>ТЕРРИТОРИАЛЬНОГО РЕЕСТРА ЭКСПЕРТОВ </a:t>
            </a:r>
            <a:r>
              <a:rPr lang="ru-RU" sz="1800" dirty="0" smtClean="0"/>
              <a:t>КАЧЕСТВА МЕДИЦИНСКОЙ </a:t>
            </a:r>
            <a:r>
              <a:rPr lang="ru-RU" sz="1800" dirty="0"/>
              <a:t>ПОМОЩИ ТЕРРИТОРИАЛЬНЫМ ФОНДОМ </a:t>
            </a:r>
            <a:r>
              <a:rPr lang="ru-RU" sz="1800" dirty="0" smtClean="0"/>
              <a:t>ОМС </a:t>
            </a:r>
            <a:r>
              <a:rPr lang="ru-RU" sz="1800" dirty="0"/>
              <a:t>И РАЗМЕЩЕНИЯ ЕГО НА </a:t>
            </a:r>
            <a:r>
              <a:rPr lang="ru-RU" sz="1800" dirty="0" smtClean="0"/>
              <a:t>ОФИЦИАЛЬНОМ  САЙТЕ ТФОМС В </a:t>
            </a:r>
            <a:r>
              <a:rPr lang="ru-RU" sz="1800" dirty="0"/>
              <a:t>СЕТИ "ИНТЕРНЕТ"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1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11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  <p:sp>
        <p:nvSpPr>
          <p:cNvPr id="2" name="AutoShape 2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55577" y="2608491"/>
            <a:ext cx="7632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органа </a:t>
            </a:r>
            <a:r>
              <a:rPr lang="ru-RU" dirty="0"/>
              <a:t>исполнительной власти субъекта Российской Федерации в </a:t>
            </a:r>
            <a:r>
              <a:rPr lang="ru-RU" dirty="0" smtClean="0"/>
              <a:t>сфере здравоохранения</a:t>
            </a:r>
            <a:r>
              <a:rPr lang="ru-RU" dirty="0"/>
              <a:t>;</a:t>
            </a:r>
          </a:p>
          <a:p>
            <a:r>
              <a:rPr lang="ru-RU" dirty="0" smtClean="0"/>
              <a:t>- управления </a:t>
            </a:r>
            <a:r>
              <a:rPr lang="ru-RU" dirty="0"/>
              <a:t>Росздравнадзора по субъекту Российской Федерации;</a:t>
            </a:r>
          </a:p>
          <a:p>
            <a:r>
              <a:rPr lang="ru-RU" dirty="0" smtClean="0"/>
              <a:t>- профессиональной </a:t>
            </a:r>
            <a:r>
              <a:rPr lang="ru-RU" dirty="0"/>
              <a:t>медицинской ассоциации;</a:t>
            </a:r>
          </a:p>
          <a:p>
            <a:r>
              <a:rPr lang="ru-RU" dirty="0" smtClean="0"/>
              <a:t>- общественного </a:t>
            </a:r>
            <a:r>
              <a:rPr lang="ru-RU" dirty="0"/>
              <a:t>объединения специалистов медицинского профиля;</a:t>
            </a:r>
          </a:p>
          <a:p>
            <a:r>
              <a:rPr lang="ru-RU" dirty="0" smtClean="0"/>
              <a:t>- медицинской </a:t>
            </a:r>
            <a:r>
              <a:rPr lang="ru-RU" dirty="0"/>
              <a:t>организации;</a:t>
            </a:r>
          </a:p>
          <a:p>
            <a:r>
              <a:rPr lang="ru-RU" dirty="0" smtClean="0"/>
              <a:t>- страховой </a:t>
            </a:r>
            <a:r>
              <a:rPr lang="ru-RU" dirty="0"/>
              <a:t>медицинской организации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55575" y="1567938"/>
            <a:ext cx="8769431" cy="104055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сведений об эксперте качества медицинской помощи в реестр осуществляется на основании: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ходатайства одной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нижеперечисленных органов или организаций: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04744" y="4653136"/>
            <a:ext cx="8769431" cy="74356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заявления врача-специалиста (приложение 2 к Порядку ведения реестра).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90496" y="5517232"/>
            <a:ext cx="8769431" cy="115212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сведений об эксперте качества медицинской помощи в реестр на основании ходатайства осуществляется при наличии письменного согласия врача-специалиста</a:t>
            </a:r>
          </a:p>
        </p:txBody>
      </p:sp>
      <p:pic>
        <p:nvPicPr>
          <p:cNvPr id="11" name="Рисунок 10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31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132383" y="179931"/>
            <a:ext cx="791473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cap="all" dirty="0" smtClean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Основная задача врача эксперта</a:t>
            </a:r>
            <a:endParaRPr lang="ru-RU" sz="3200" b="1" cap="all" dirty="0">
              <a:solidFill>
                <a:srgbClr val="4F81BD">
                  <a:lumMod val="75000"/>
                </a:srgbClr>
              </a:solidFill>
              <a:cs typeface="Arial" pitchFamily="34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1260000" y="129600"/>
            <a:ext cx="763200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273748" y="620688"/>
            <a:ext cx="7632000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" name="Группа 2"/>
          <p:cNvGrpSpPr/>
          <p:nvPr/>
        </p:nvGrpSpPr>
        <p:grpSpPr>
          <a:xfrm>
            <a:off x="187604" y="836712"/>
            <a:ext cx="8844746" cy="5702697"/>
            <a:chOff x="264685" y="2312006"/>
            <a:chExt cx="8808204" cy="3432758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264685" y="2312006"/>
              <a:ext cx="8733200" cy="1473746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Проведение ЭКМП с целью выявления нарушений при оказании медицинской помощи, включая оценку правильности выбора медицинской организации, степени достижения запланированного результата, установление риска прогрессирования имеющегося заболевания, возникновения нового заболевания, оформление экспертного заключения и рекомендаций по улучшению качества медицинской помощи, оказываемой по ОМС</a:t>
              </a:r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335750" y="3872443"/>
              <a:ext cx="8737139" cy="1031825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264685" y="4997111"/>
              <a:ext cx="8794386" cy="747653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соблюдает правила врачебной этики и деонтологии, сохраняет врачебную тайну и обеспечивает сохранность полученных медицинских документов и их своевременный возврат специалисту-эксперту, организовавшему экспертизу качества медицинской помощи, или в медицинскую организацию;</a:t>
              </a:r>
            </a:p>
          </p:txBody>
        </p:sp>
      </p:grpSp>
      <p:sp>
        <p:nvSpPr>
          <p:cNvPr id="1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12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99878" y="3532012"/>
            <a:ext cx="8634817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Эксперт качества медицинской помощи </a:t>
            </a:r>
            <a:r>
              <a:rPr lang="ru-RU" sz="2000" b="1" dirty="0">
                <a:solidFill>
                  <a:srgbClr val="FF0000"/>
                </a:solidFill>
              </a:rPr>
              <a:t>не привлекается </a:t>
            </a:r>
            <a:r>
              <a:rPr lang="ru-RU" b="1" dirty="0"/>
              <a:t>к </a:t>
            </a:r>
            <a:r>
              <a:rPr lang="ru-RU" b="1" dirty="0" smtClean="0"/>
              <a:t>ЭКМП </a:t>
            </a:r>
            <a:r>
              <a:rPr lang="ru-RU" b="1" dirty="0"/>
              <a:t>в </a:t>
            </a:r>
            <a:r>
              <a:rPr lang="ru-RU" b="1" dirty="0" smtClean="0"/>
              <a:t>МО, </a:t>
            </a:r>
            <a:r>
              <a:rPr lang="ru-RU" b="1" dirty="0"/>
              <a:t>с которой он состоит в трудовых или иных договорных отношениях, и обязан отказаться от проведения экспертизы качества медицинской помощи в случаях, когда пациент является (являлся) его родственником или пациентом, в лечении которого эксперт качества медицинской помощи принимал участие</a:t>
            </a:r>
            <a:r>
              <a:rPr lang="ru-RU" sz="1400" dirty="0"/>
              <a:t>.</a:t>
            </a:r>
          </a:p>
        </p:txBody>
      </p:sp>
      <p:pic>
        <p:nvPicPr>
          <p:cNvPr id="11" name="Рисунок 10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08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Прямая соединительная линия 32"/>
          <p:cNvCxnSpPr/>
          <p:nvPr/>
        </p:nvCxnSpPr>
        <p:spPr>
          <a:xfrm>
            <a:off x="1260000" y="164637"/>
            <a:ext cx="763200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256552" y="1556792"/>
            <a:ext cx="7632000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Стрелка вниз 1"/>
          <p:cNvSpPr/>
          <p:nvPr/>
        </p:nvSpPr>
        <p:spPr>
          <a:xfrm>
            <a:off x="4008425" y="3291133"/>
            <a:ext cx="1224080" cy="48686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92875" y="1628800"/>
            <a:ext cx="8680552" cy="166233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ЭКМП- выявление нарушений при оказании медицинской помощи, в том числе оценка своевременности ее оказания, правильности выбора методов профилактики, диагностики, лечения и реабилитации, степени достижения запланированного результата.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163393" y="3753590"/>
            <a:ext cx="8725159" cy="2341007"/>
            <a:chOff x="248242" y="3860761"/>
            <a:chExt cx="8709604" cy="2122631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48242" y="3860761"/>
              <a:ext cx="8709604" cy="515106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Плановая – случайная выборка (СМП – 1,5%, АПП- 0,5%, КС-5%, ДС -3%)</a:t>
              </a: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4433351" y="4384940"/>
              <a:ext cx="4444700" cy="421235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Целевая</a:t>
              </a: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4408169" y="4806175"/>
              <a:ext cx="4470600" cy="428814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Мультидисциплинарная</a:t>
              </a:r>
              <a:endPara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2465519" y="5525175"/>
              <a:ext cx="3885298" cy="458217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Очная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198340" y="221539"/>
            <a:ext cx="805418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000" b="1" cap="all" dirty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Приказ ФФОМС от 28.02.2019 N 36 "Об утверждении Порядка организации и проведения контроля объемов, сроков, качества и условий предоставления медицинской помощи по обязательному медицинскому страхованию" (Зарегистрировано в Минюсте России 18.06.2019 N 54950</a:t>
            </a:r>
            <a:r>
              <a:rPr lang="ru-RU" sz="2000" b="1" cap="all" dirty="0" smtClean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)</a:t>
            </a:r>
            <a:endParaRPr lang="ru-RU" sz="2000" b="1" cap="all" dirty="0">
              <a:solidFill>
                <a:srgbClr val="4F81BD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13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91945" y="4346093"/>
            <a:ext cx="4016806" cy="43204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Тематическая</a:t>
            </a:r>
          </a:p>
        </p:txBody>
      </p:sp>
      <p:pic>
        <p:nvPicPr>
          <p:cNvPr id="15" name="Рисунок 14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50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077486" y="130551"/>
            <a:ext cx="78903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cap="all" dirty="0" smtClean="0">
                <a:solidFill>
                  <a:srgbClr val="4F81BD">
                    <a:lumMod val="75000"/>
                  </a:srgbClr>
                </a:solidFill>
              </a:rPr>
              <a:t>Тематическая</a:t>
            </a:r>
            <a:endParaRPr lang="ru-RU" sz="2400" b="1" cap="all" dirty="0">
              <a:solidFill>
                <a:srgbClr val="4F81BD">
                  <a:lumMod val="75000"/>
                </a:srgbClr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260475" y="51795"/>
            <a:ext cx="763111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280889" y="619102"/>
            <a:ext cx="7631113" cy="1588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>
            <a:off x="-49055" y="783601"/>
            <a:ext cx="9002173" cy="1080118"/>
            <a:chOff x="70215" y="626690"/>
            <a:chExt cx="8894273" cy="792089"/>
          </a:xfrm>
        </p:grpSpPr>
        <p:sp>
          <p:nvSpPr>
            <p:cNvPr id="27" name="Полилиния 26"/>
            <p:cNvSpPr/>
            <p:nvPr/>
          </p:nvSpPr>
          <p:spPr bwMode="auto">
            <a:xfrm>
              <a:off x="396145" y="626690"/>
              <a:ext cx="8568343" cy="792089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проводится в отношении определенной совокупности принятых к оплате случаев оказания медицинской помощи, отобранных по тематическим признакам в каждой МО или группе МО, предоставляющих медицинскую помощь по ОМС одного вида или в одних условиях.</a:t>
              </a:r>
            </a:p>
          </p:txBody>
        </p:sp>
        <p:sp>
          <p:nvSpPr>
            <p:cNvPr id="9" name="Овал 8"/>
            <p:cNvSpPr/>
            <p:nvPr/>
          </p:nvSpPr>
          <p:spPr>
            <a:xfrm>
              <a:off x="70215" y="813848"/>
              <a:ext cx="447948" cy="329383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ru-RU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Полилиния 33"/>
          <p:cNvSpPr/>
          <p:nvPr/>
        </p:nvSpPr>
        <p:spPr bwMode="auto">
          <a:xfrm>
            <a:off x="349408" y="2018602"/>
            <a:ext cx="8722583" cy="1033738"/>
          </a:xfrm>
          <a:custGeom>
            <a:avLst/>
            <a:gdLst>
              <a:gd name="connsiteX0" fmla="*/ 0 w 7923150"/>
              <a:gd name="connsiteY0" fmla="*/ 0 h 783071"/>
              <a:gd name="connsiteX1" fmla="*/ 7923150 w 7923150"/>
              <a:gd name="connsiteY1" fmla="*/ 0 h 783071"/>
              <a:gd name="connsiteX2" fmla="*/ 7923150 w 7923150"/>
              <a:gd name="connsiteY2" fmla="*/ 783071 h 783071"/>
              <a:gd name="connsiteX3" fmla="*/ 0 w 7923150"/>
              <a:gd name="connsiteY3" fmla="*/ 783071 h 783071"/>
              <a:gd name="connsiteX4" fmla="*/ 0 w 7923150"/>
              <a:gd name="connsiteY4" fmla="*/ 0 h 78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3150" h="783071">
                <a:moveTo>
                  <a:pt x="0" y="0"/>
                </a:moveTo>
                <a:lnTo>
                  <a:pt x="7923150" y="0"/>
                </a:lnTo>
                <a:lnTo>
                  <a:pt x="7923150" y="783071"/>
                </a:lnTo>
                <a:lnTo>
                  <a:pt x="0" y="78307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больничной летальности, частоты послеоперационных осложнений, первичного выхода на инвалидность лиц трудоспособного возраста и детей, частоты повторных госпитализаций, средней продолжительности лечения, укороченных или удлиненных сроков лечения, стоимости медицинских услуг;</a:t>
            </a:r>
          </a:p>
        </p:txBody>
      </p:sp>
      <p:sp>
        <p:nvSpPr>
          <p:cNvPr id="41" name="Полилиния 40"/>
          <p:cNvSpPr/>
          <p:nvPr/>
        </p:nvSpPr>
        <p:spPr bwMode="auto">
          <a:xfrm>
            <a:off x="473089" y="3789040"/>
            <a:ext cx="8511579" cy="864096"/>
          </a:xfrm>
          <a:custGeom>
            <a:avLst/>
            <a:gdLst>
              <a:gd name="connsiteX0" fmla="*/ 0 w 7923150"/>
              <a:gd name="connsiteY0" fmla="*/ 0 h 783071"/>
              <a:gd name="connsiteX1" fmla="*/ 7923150 w 7923150"/>
              <a:gd name="connsiteY1" fmla="*/ 0 h 783071"/>
              <a:gd name="connsiteX2" fmla="*/ 7923150 w 7923150"/>
              <a:gd name="connsiteY2" fmla="*/ 783071 h 783071"/>
              <a:gd name="connsiteX3" fmla="*/ 0 w 7923150"/>
              <a:gd name="connsiteY3" fmla="*/ 783071 h 783071"/>
              <a:gd name="connsiteX4" fmla="*/ 0 w 7923150"/>
              <a:gd name="connsiteY4" fmla="*/ 0 h 78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3150" h="783071">
                <a:moveTo>
                  <a:pt x="0" y="0"/>
                </a:moveTo>
                <a:lnTo>
                  <a:pt x="7923150" y="0"/>
                </a:lnTo>
                <a:lnTo>
                  <a:pt x="7923150" y="783071"/>
                </a:lnTo>
                <a:lnTo>
                  <a:pt x="0" y="78307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 проведенной медико-экономической экспертизы, экспертизы качества медицинской помощи, свидетельствующих о типичных нарушениях при оказании медицинской помощи, тенденциях их нарастания;</a:t>
            </a:r>
          </a:p>
        </p:txBody>
      </p:sp>
      <p:sp>
        <p:nvSpPr>
          <p:cNvPr id="55" name="Полилиния 54"/>
          <p:cNvSpPr/>
          <p:nvPr/>
        </p:nvSpPr>
        <p:spPr bwMode="auto">
          <a:xfrm>
            <a:off x="408557" y="3158098"/>
            <a:ext cx="8576112" cy="536295"/>
          </a:xfrm>
          <a:custGeom>
            <a:avLst/>
            <a:gdLst>
              <a:gd name="connsiteX0" fmla="*/ 0 w 8659341"/>
              <a:gd name="connsiteY0" fmla="*/ 0 h 705896"/>
              <a:gd name="connsiteX1" fmla="*/ 8659341 w 8659341"/>
              <a:gd name="connsiteY1" fmla="*/ 0 h 705896"/>
              <a:gd name="connsiteX2" fmla="*/ 8659341 w 8659341"/>
              <a:gd name="connsiteY2" fmla="*/ 705896 h 705896"/>
              <a:gd name="connsiteX3" fmla="*/ 0 w 8659341"/>
              <a:gd name="connsiteY3" fmla="*/ 705896 h 705896"/>
              <a:gd name="connsiteX4" fmla="*/ 0 w 8659341"/>
              <a:gd name="connsiteY4" fmla="*/ 0 h 705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59341" h="705896">
                <a:moveTo>
                  <a:pt x="0" y="0"/>
                </a:moveTo>
                <a:lnTo>
                  <a:pt x="8659341" y="0"/>
                </a:lnTo>
                <a:lnTo>
                  <a:pt x="8659341" y="705896"/>
                </a:lnTo>
                <a:lnTo>
                  <a:pt x="0" y="70589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 внутреннего и ведомственного контроля качества и безопасности медицинской деятельности;</a:t>
            </a:r>
          </a:p>
        </p:txBody>
      </p:sp>
      <p:grpSp>
        <p:nvGrpSpPr>
          <p:cNvPr id="58" name="Группа 57"/>
          <p:cNvGrpSpPr/>
          <p:nvPr/>
        </p:nvGrpSpPr>
        <p:grpSpPr>
          <a:xfrm>
            <a:off x="98317" y="4797152"/>
            <a:ext cx="8867813" cy="1800197"/>
            <a:chOff x="220389" y="1486186"/>
            <a:chExt cx="8569254" cy="487436"/>
          </a:xfrm>
        </p:grpSpPr>
        <p:sp>
          <p:nvSpPr>
            <p:cNvPr id="59" name="Полилиния 58"/>
            <p:cNvSpPr/>
            <p:nvPr/>
          </p:nvSpPr>
          <p:spPr bwMode="auto">
            <a:xfrm>
              <a:off x="520185" y="1486186"/>
              <a:ext cx="8269458" cy="487436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08654" tIns="38100" rIns="38100" bIns="38100" spcCol="1270" anchor="ctr"/>
            <a:lstStyle/>
            <a:p>
              <a:pPr algn="just"/>
              <a:r>
                <a:rPr lang="ru-RU" sz="1500" dirty="0"/>
                <a:t> 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выявления случаев не включения или несвоевременного включения в группу диспансерного наблюдения застрахованных лиц, которым по результатам проведения профилактических мероприятий или оказания иной медицинской помощи впервые установлены диагнозы, при которых предусмотрено диспансерное наблюдение, а также несоблюдения установленной периодичности осмотров граждан, включенных в группы диспансерного наблюдения, в соответствии с порядком и периодичностью проведения диспансерного наблюдения и перечнем включаемых в них исследований.</a:t>
              </a:r>
            </a:p>
          </p:txBody>
        </p:sp>
        <p:sp>
          <p:nvSpPr>
            <p:cNvPr id="60" name="Овал 59"/>
            <p:cNvSpPr/>
            <p:nvPr/>
          </p:nvSpPr>
          <p:spPr>
            <a:xfrm>
              <a:off x="220389" y="1642166"/>
              <a:ext cx="404744" cy="126733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Овал 60"/>
          <p:cNvSpPr/>
          <p:nvPr/>
        </p:nvSpPr>
        <p:spPr>
          <a:xfrm>
            <a:off x="5273" y="2362994"/>
            <a:ext cx="419144" cy="45764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80228" y="4010687"/>
            <a:ext cx="430570" cy="420801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Овал 62"/>
          <p:cNvSpPr/>
          <p:nvPr/>
        </p:nvSpPr>
        <p:spPr>
          <a:xfrm>
            <a:off x="59241" y="3249162"/>
            <a:ext cx="419144" cy="42108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14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715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077486" y="130551"/>
            <a:ext cx="78903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cap="all" dirty="0" smtClean="0">
                <a:solidFill>
                  <a:srgbClr val="4F81BD">
                    <a:lumMod val="75000"/>
                  </a:srgbClr>
                </a:solidFill>
              </a:rPr>
              <a:t>Целевая ЭКМП</a:t>
            </a:r>
            <a:endParaRPr lang="ru-RU" sz="2400" b="1" cap="all" dirty="0">
              <a:solidFill>
                <a:srgbClr val="4F81BD">
                  <a:lumMod val="75000"/>
                </a:srgbClr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260475" y="51795"/>
            <a:ext cx="763111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280889" y="619102"/>
            <a:ext cx="7631113" cy="1588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>
            <a:off x="0" y="764706"/>
            <a:ext cx="9071991" cy="774289"/>
            <a:chOff x="1234" y="626690"/>
            <a:chExt cx="8963254" cy="792089"/>
          </a:xfrm>
        </p:grpSpPr>
        <p:sp>
          <p:nvSpPr>
            <p:cNvPr id="9" name="Овал 8"/>
            <p:cNvSpPr/>
            <p:nvPr/>
          </p:nvSpPr>
          <p:spPr>
            <a:xfrm>
              <a:off x="1234" y="626690"/>
              <a:ext cx="464869" cy="589306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ru-RU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Полилиния 26"/>
            <p:cNvSpPr/>
            <p:nvPr/>
          </p:nvSpPr>
          <p:spPr bwMode="auto">
            <a:xfrm>
              <a:off x="559698" y="626690"/>
              <a:ext cx="8404790" cy="792089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получения жалобы от застрахованного лица или его представителя на доступность и качество медицинской помощи в медицинской организации;</a:t>
              </a:r>
            </a:p>
          </p:txBody>
        </p:sp>
      </p:grpSp>
      <p:sp>
        <p:nvSpPr>
          <p:cNvPr id="34" name="Полилиния 33"/>
          <p:cNvSpPr/>
          <p:nvPr/>
        </p:nvSpPr>
        <p:spPr bwMode="auto">
          <a:xfrm>
            <a:off x="596828" y="1747556"/>
            <a:ext cx="8464403" cy="627177"/>
          </a:xfrm>
          <a:custGeom>
            <a:avLst/>
            <a:gdLst>
              <a:gd name="connsiteX0" fmla="*/ 0 w 7923150"/>
              <a:gd name="connsiteY0" fmla="*/ 0 h 783071"/>
              <a:gd name="connsiteX1" fmla="*/ 7923150 w 7923150"/>
              <a:gd name="connsiteY1" fmla="*/ 0 h 783071"/>
              <a:gd name="connsiteX2" fmla="*/ 7923150 w 7923150"/>
              <a:gd name="connsiteY2" fmla="*/ 783071 h 783071"/>
              <a:gd name="connsiteX3" fmla="*/ 0 w 7923150"/>
              <a:gd name="connsiteY3" fmla="*/ 783071 h 783071"/>
              <a:gd name="connsiteX4" fmla="*/ 0 w 7923150"/>
              <a:gd name="connsiteY4" fmla="*/ 0 h 78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3150" h="783071">
                <a:moveTo>
                  <a:pt x="0" y="0"/>
                </a:moveTo>
                <a:lnTo>
                  <a:pt x="7923150" y="0"/>
                </a:lnTo>
                <a:lnTo>
                  <a:pt x="7923150" y="783071"/>
                </a:lnTo>
                <a:lnTo>
                  <a:pt x="0" y="78307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летальных исходов</a:t>
            </a:r>
          </a:p>
        </p:txBody>
      </p:sp>
      <p:sp>
        <p:nvSpPr>
          <p:cNvPr id="41" name="Полилиния 40"/>
          <p:cNvSpPr/>
          <p:nvPr/>
        </p:nvSpPr>
        <p:spPr bwMode="auto">
          <a:xfrm>
            <a:off x="596828" y="3190481"/>
            <a:ext cx="8464400" cy="742575"/>
          </a:xfrm>
          <a:custGeom>
            <a:avLst/>
            <a:gdLst>
              <a:gd name="connsiteX0" fmla="*/ 0 w 7923150"/>
              <a:gd name="connsiteY0" fmla="*/ 0 h 783071"/>
              <a:gd name="connsiteX1" fmla="*/ 7923150 w 7923150"/>
              <a:gd name="connsiteY1" fmla="*/ 0 h 783071"/>
              <a:gd name="connsiteX2" fmla="*/ 7923150 w 7923150"/>
              <a:gd name="connsiteY2" fmla="*/ 783071 h 783071"/>
              <a:gd name="connsiteX3" fmla="*/ 0 w 7923150"/>
              <a:gd name="connsiteY3" fmla="*/ 783071 h 783071"/>
              <a:gd name="connsiteX4" fmla="*/ 0 w 7923150"/>
              <a:gd name="connsiteY4" fmla="*/ 0 h 78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3150" h="783071">
                <a:moveTo>
                  <a:pt x="0" y="0"/>
                </a:moveTo>
                <a:lnTo>
                  <a:pt x="7923150" y="0"/>
                </a:lnTo>
                <a:lnTo>
                  <a:pt x="7923150" y="783071"/>
                </a:lnTo>
                <a:lnTo>
                  <a:pt x="0" y="78307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первичного выхода на инвалидность лиц трудоспособного возраста и детей;</a:t>
            </a:r>
          </a:p>
        </p:txBody>
      </p:sp>
      <p:grpSp>
        <p:nvGrpSpPr>
          <p:cNvPr id="43" name="Группа 42"/>
          <p:cNvGrpSpPr/>
          <p:nvPr/>
        </p:nvGrpSpPr>
        <p:grpSpPr>
          <a:xfrm>
            <a:off x="63248" y="5073998"/>
            <a:ext cx="8953721" cy="587168"/>
            <a:chOff x="464053" y="2865500"/>
            <a:chExt cx="8759359" cy="440479"/>
          </a:xfrm>
        </p:grpSpPr>
        <p:sp>
          <p:nvSpPr>
            <p:cNvPr id="48" name="Полилиния 47"/>
            <p:cNvSpPr/>
            <p:nvPr/>
          </p:nvSpPr>
          <p:spPr bwMode="auto">
            <a:xfrm>
              <a:off x="872688" y="2865500"/>
              <a:ext cx="8350724" cy="440479"/>
            </a:xfrm>
            <a:custGeom>
              <a:avLst/>
              <a:gdLst>
                <a:gd name="connsiteX0" fmla="*/ 0 w 7919185"/>
                <a:gd name="connsiteY0" fmla="*/ 0 h 618338"/>
                <a:gd name="connsiteX1" fmla="*/ 7919185 w 7919185"/>
                <a:gd name="connsiteY1" fmla="*/ 0 h 618338"/>
                <a:gd name="connsiteX2" fmla="*/ 7919185 w 7919185"/>
                <a:gd name="connsiteY2" fmla="*/ 618338 h 618338"/>
                <a:gd name="connsiteX3" fmla="*/ 0 w 7919185"/>
                <a:gd name="connsiteY3" fmla="*/ 618338 h 618338"/>
                <a:gd name="connsiteX4" fmla="*/ 0 w 7919185"/>
                <a:gd name="connsiteY4" fmla="*/ 0 h 618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19185" h="618338">
                  <a:moveTo>
                    <a:pt x="0" y="0"/>
                  </a:moveTo>
                  <a:lnTo>
                    <a:pt x="7919185" y="0"/>
                  </a:lnTo>
                  <a:lnTo>
                    <a:pt x="7919185" y="618338"/>
                  </a:lnTo>
                  <a:lnTo>
                    <a:pt x="0" y="61833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отобранных по результатам целевой медико-экономической экспертизы</a:t>
              </a:r>
            </a:p>
          </p:txBody>
        </p:sp>
        <p:sp>
          <p:nvSpPr>
            <p:cNvPr id="49" name="Овал 48"/>
            <p:cNvSpPr/>
            <p:nvPr/>
          </p:nvSpPr>
          <p:spPr>
            <a:xfrm>
              <a:off x="464053" y="2940398"/>
              <a:ext cx="451281" cy="36447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ru-RU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110695" y="5877272"/>
            <a:ext cx="8941383" cy="633469"/>
            <a:chOff x="152812" y="3286895"/>
            <a:chExt cx="8737428" cy="640194"/>
          </a:xfrm>
        </p:grpSpPr>
        <p:sp>
          <p:nvSpPr>
            <p:cNvPr id="51" name="Полилиния 50"/>
            <p:cNvSpPr/>
            <p:nvPr/>
          </p:nvSpPr>
          <p:spPr bwMode="auto">
            <a:xfrm>
              <a:off x="575111" y="3286895"/>
              <a:ext cx="8315129" cy="640194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выявления по результатам целевой и тематической медико-экономической экспертизы нарушений при оказании медицинской помощи по профилю "онкология"</a:t>
              </a:r>
            </a:p>
          </p:txBody>
        </p:sp>
        <p:sp>
          <p:nvSpPr>
            <p:cNvPr id="52" name="Овал 51"/>
            <p:cNvSpPr/>
            <p:nvPr/>
          </p:nvSpPr>
          <p:spPr>
            <a:xfrm>
              <a:off x="152812" y="3407546"/>
              <a:ext cx="399828" cy="398889"/>
            </a:xfrm>
            <a:prstGeom prst="ellipse">
              <a:avLst/>
            </a:prstGeom>
            <a:solidFill>
              <a:srgbClr val="FFFFCC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</p:grpSp>
      <p:sp>
        <p:nvSpPr>
          <p:cNvPr id="55" name="Полилиния 54"/>
          <p:cNvSpPr/>
          <p:nvPr/>
        </p:nvSpPr>
        <p:spPr bwMode="auto">
          <a:xfrm>
            <a:off x="596828" y="2504093"/>
            <a:ext cx="8464400" cy="536295"/>
          </a:xfrm>
          <a:custGeom>
            <a:avLst/>
            <a:gdLst>
              <a:gd name="connsiteX0" fmla="*/ 0 w 8659341"/>
              <a:gd name="connsiteY0" fmla="*/ 0 h 705896"/>
              <a:gd name="connsiteX1" fmla="*/ 8659341 w 8659341"/>
              <a:gd name="connsiteY1" fmla="*/ 0 h 705896"/>
              <a:gd name="connsiteX2" fmla="*/ 8659341 w 8659341"/>
              <a:gd name="connsiteY2" fmla="*/ 705896 h 705896"/>
              <a:gd name="connsiteX3" fmla="*/ 0 w 8659341"/>
              <a:gd name="connsiteY3" fmla="*/ 705896 h 705896"/>
              <a:gd name="connsiteX4" fmla="*/ 0 w 8659341"/>
              <a:gd name="connsiteY4" fmla="*/ 0 h 705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59341" h="705896">
                <a:moveTo>
                  <a:pt x="0" y="0"/>
                </a:moveTo>
                <a:lnTo>
                  <a:pt x="8659341" y="0"/>
                </a:lnTo>
                <a:lnTo>
                  <a:pt x="8659341" y="705896"/>
                </a:lnTo>
                <a:lnTo>
                  <a:pt x="0" y="70589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внутрибольничного инфицирования и осложнения заболевания</a:t>
            </a:r>
          </a:p>
        </p:txBody>
      </p:sp>
      <p:grpSp>
        <p:nvGrpSpPr>
          <p:cNvPr id="58" name="Группа 57"/>
          <p:cNvGrpSpPr/>
          <p:nvPr/>
        </p:nvGrpSpPr>
        <p:grpSpPr>
          <a:xfrm>
            <a:off x="53528" y="4077070"/>
            <a:ext cx="8979814" cy="864093"/>
            <a:chOff x="112158" y="1447191"/>
            <a:chExt cx="8677484" cy="487436"/>
          </a:xfrm>
        </p:grpSpPr>
        <p:sp>
          <p:nvSpPr>
            <p:cNvPr id="59" name="Полилиния 58"/>
            <p:cNvSpPr/>
            <p:nvPr/>
          </p:nvSpPr>
          <p:spPr bwMode="auto">
            <a:xfrm>
              <a:off x="618983" y="1447191"/>
              <a:ext cx="8170659" cy="487436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повторного обоснованного обращения по поводу одного и того же заболевания: в течение тридцати дней - при оказании медицинской помощи амбулаторно, стационарно; в течение двадцати четырех часов от момента предшествующего вызова - при повторном вызове скорой медицинской помощи;</a:t>
              </a:r>
            </a:p>
          </p:txBody>
        </p:sp>
        <p:sp>
          <p:nvSpPr>
            <p:cNvPr id="60" name="Овал 59"/>
            <p:cNvSpPr/>
            <p:nvPr/>
          </p:nvSpPr>
          <p:spPr>
            <a:xfrm>
              <a:off x="112158" y="1537290"/>
              <a:ext cx="512607" cy="30723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ru-RU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1" name="Овал 60"/>
          <p:cNvSpPr/>
          <p:nvPr/>
        </p:nvSpPr>
        <p:spPr>
          <a:xfrm>
            <a:off x="63248" y="1791642"/>
            <a:ext cx="489324" cy="53900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53528" y="3298492"/>
            <a:ext cx="504055" cy="52655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63248" y="2504093"/>
            <a:ext cx="504056" cy="582145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15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959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077486" y="130551"/>
            <a:ext cx="78903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cap="all" dirty="0" smtClean="0">
                <a:solidFill>
                  <a:srgbClr val="4F81BD">
                    <a:lumMod val="75000"/>
                  </a:srgbClr>
                </a:solidFill>
              </a:rPr>
              <a:t>Целевая </a:t>
            </a:r>
            <a:r>
              <a:rPr lang="ru-RU" sz="2400" b="1" cap="all" dirty="0" err="1" smtClean="0">
                <a:solidFill>
                  <a:srgbClr val="4F81BD">
                    <a:lumMod val="75000"/>
                  </a:srgbClr>
                </a:solidFill>
              </a:rPr>
              <a:t>мультидисциплинарная</a:t>
            </a:r>
            <a:r>
              <a:rPr lang="ru-RU" sz="2400" b="1" cap="all" dirty="0" smtClean="0">
                <a:solidFill>
                  <a:srgbClr val="4F81BD">
                    <a:lumMod val="75000"/>
                  </a:srgbClr>
                </a:solidFill>
              </a:rPr>
              <a:t> ЭКМП</a:t>
            </a:r>
            <a:endParaRPr lang="ru-RU" sz="2400" b="1" cap="all" dirty="0">
              <a:solidFill>
                <a:srgbClr val="4F81BD">
                  <a:lumMod val="75000"/>
                </a:srgbClr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260475" y="51795"/>
            <a:ext cx="763111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280889" y="619102"/>
            <a:ext cx="7631113" cy="1588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>
            <a:off x="0" y="745316"/>
            <a:ext cx="9071992" cy="774291"/>
            <a:chOff x="1233" y="626688"/>
            <a:chExt cx="8963256" cy="792091"/>
          </a:xfrm>
        </p:grpSpPr>
        <p:sp>
          <p:nvSpPr>
            <p:cNvPr id="27" name="Полилиния 26"/>
            <p:cNvSpPr/>
            <p:nvPr/>
          </p:nvSpPr>
          <p:spPr bwMode="auto">
            <a:xfrm>
              <a:off x="496161" y="626688"/>
              <a:ext cx="8468328" cy="792091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получения 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жалобы от застрахованного лица или его представителя на доступность и качество медицинской помощи, оказанной специалистами разных профилей и/или на разных уровнях оказания медицинской помощи;</a:t>
              </a:r>
            </a:p>
          </p:txBody>
        </p:sp>
        <p:sp>
          <p:nvSpPr>
            <p:cNvPr id="9" name="Овал 8"/>
            <p:cNvSpPr/>
            <p:nvPr/>
          </p:nvSpPr>
          <p:spPr>
            <a:xfrm>
              <a:off x="1233" y="716143"/>
              <a:ext cx="536345" cy="51968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ru-RU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Полилиния 33"/>
          <p:cNvSpPr/>
          <p:nvPr/>
        </p:nvSpPr>
        <p:spPr bwMode="auto">
          <a:xfrm>
            <a:off x="338648" y="1538996"/>
            <a:ext cx="8733343" cy="1651486"/>
          </a:xfrm>
          <a:custGeom>
            <a:avLst/>
            <a:gdLst>
              <a:gd name="connsiteX0" fmla="*/ 0 w 7923150"/>
              <a:gd name="connsiteY0" fmla="*/ 0 h 783071"/>
              <a:gd name="connsiteX1" fmla="*/ 7923150 w 7923150"/>
              <a:gd name="connsiteY1" fmla="*/ 0 h 783071"/>
              <a:gd name="connsiteX2" fmla="*/ 7923150 w 7923150"/>
              <a:gd name="connsiteY2" fmla="*/ 783071 h 783071"/>
              <a:gd name="connsiteX3" fmla="*/ 0 w 7923150"/>
              <a:gd name="connsiteY3" fmla="*/ 783071 h 783071"/>
              <a:gd name="connsiteX4" fmla="*/ 0 w 7923150"/>
              <a:gd name="connsiteY4" fmla="*/ 0 h 78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3150" h="783071">
                <a:moveTo>
                  <a:pt x="0" y="0"/>
                </a:moveTo>
                <a:lnTo>
                  <a:pt x="7923150" y="0"/>
                </a:lnTo>
                <a:lnTo>
                  <a:pt x="7923150" y="783071"/>
                </a:lnTo>
                <a:lnTo>
                  <a:pt x="0" y="78307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летальных исходов при: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остром коронарном синдроме - I 20.0; I 21 - I 24;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остром нарушении мозгового кровообращения- I 60 - I 63; G 45 - G 46;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внебольничных и госпитальных пневмониях - J 12 - J 18;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злокачественных новообразованиях молочной железы у женщин  - C 50;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злокачественные новообразования предстательной железы у мужчин  - C61;</a:t>
            </a:r>
          </a:p>
        </p:txBody>
      </p:sp>
      <p:sp>
        <p:nvSpPr>
          <p:cNvPr id="41" name="Полилиния 40"/>
          <p:cNvSpPr/>
          <p:nvPr/>
        </p:nvSpPr>
        <p:spPr bwMode="auto">
          <a:xfrm>
            <a:off x="596828" y="3226484"/>
            <a:ext cx="8464400" cy="742575"/>
          </a:xfrm>
          <a:custGeom>
            <a:avLst/>
            <a:gdLst>
              <a:gd name="connsiteX0" fmla="*/ 0 w 7923150"/>
              <a:gd name="connsiteY0" fmla="*/ 0 h 783071"/>
              <a:gd name="connsiteX1" fmla="*/ 7923150 w 7923150"/>
              <a:gd name="connsiteY1" fmla="*/ 0 h 783071"/>
              <a:gd name="connsiteX2" fmla="*/ 7923150 w 7923150"/>
              <a:gd name="connsiteY2" fmla="*/ 783071 h 783071"/>
              <a:gd name="connsiteX3" fmla="*/ 0 w 7923150"/>
              <a:gd name="connsiteY3" fmla="*/ 783071 h 783071"/>
              <a:gd name="connsiteX4" fmla="*/ 0 w 7923150"/>
              <a:gd name="connsiteY4" fmla="*/ 0 h 78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3150" h="783071">
                <a:moveTo>
                  <a:pt x="0" y="0"/>
                </a:moveTo>
                <a:lnTo>
                  <a:pt x="7923150" y="0"/>
                </a:lnTo>
                <a:lnTo>
                  <a:pt x="7923150" y="783071"/>
                </a:lnTo>
                <a:lnTo>
                  <a:pt x="0" y="78307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первичного выхода на инвалидность лиц трудоспособного возраста и детей;</a:t>
            </a:r>
          </a:p>
        </p:txBody>
      </p:sp>
      <p:grpSp>
        <p:nvGrpSpPr>
          <p:cNvPr id="50" name="Группа 49"/>
          <p:cNvGrpSpPr/>
          <p:nvPr/>
        </p:nvGrpSpPr>
        <p:grpSpPr>
          <a:xfrm>
            <a:off x="15457" y="5877272"/>
            <a:ext cx="9036621" cy="633469"/>
            <a:chOff x="59746" y="3286895"/>
            <a:chExt cx="8830494" cy="640194"/>
          </a:xfrm>
        </p:grpSpPr>
        <p:sp>
          <p:nvSpPr>
            <p:cNvPr id="51" name="Полилиния 50"/>
            <p:cNvSpPr/>
            <p:nvPr/>
          </p:nvSpPr>
          <p:spPr bwMode="auto">
            <a:xfrm>
              <a:off x="575111" y="3286895"/>
              <a:ext cx="8315129" cy="640194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Сроки проведения целевой </a:t>
              </a:r>
              <a:r>
                <a:rPr lang="ru-RU" sz="16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мультидисциплинарной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экспертизы качества медицинской помощи составляют не более сорока пяти рабочих дней</a:t>
              </a:r>
            </a:p>
          </p:txBody>
        </p:sp>
        <p:sp>
          <p:nvSpPr>
            <p:cNvPr id="52" name="Овал 51"/>
            <p:cNvSpPr/>
            <p:nvPr/>
          </p:nvSpPr>
          <p:spPr>
            <a:xfrm>
              <a:off x="59746" y="3429334"/>
              <a:ext cx="474401" cy="471662"/>
            </a:xfrm>
            <a:prstGeom prst="ellipse">
              <a:avLst/>
            </a:prstGeom>
            <a:solidFill>
              <a:srgbClr val="FFFFCC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-4252" y="4077072"/>
            <a:ext cx="9037594" cy="1728194"/>
            <a:chOff x="56323" y="1447191"/>
            <a:chExt cx="8733319" cy="974876"/>
          </a:xfrm>
        </p:grpSpPr>
        <p:sp>
          <p:nvSpPr>
            <p:cNvPr id="59" name="Полилиния 58"/>
            <p:cNvSpPr/>
            <p:nvPr/>
          </p:nvSpPr>
          <p:spPr bwMode="auto">
            <a:xfrm>
              <a:off x="618983" y="1447191"/>
              <a:ext cx="8170659" cy="974876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случаю летального исхода застрахованного лица вне медицинской организации, по которому в медицинской карте пациента, получающего медицинскую помощь в амбулаторных условиях (далее - амбулаторная медицинская карта) , на имя умершего застрахованного лица, представленной медицинской организацией специалисту-эксперту в соответствии с пунктом 104 настоящего Порядка, отсутствует протокол патологоанатомического вскрытия трупа умершего застрахованного лица, </a:t>
              </a:r>
              <a:r>
                <a:rPr lang="ru-RU" sz="16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мультидисциплинарная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экспертиза качества медицинской помощи не проводится.</a:t>
              </a:r>
            </a:p>
          </p:txBody>
        </p:sp>
        <p:sp>
          <p:nvSpPr>
            <p:cNvPr id="60" name="Овал 59"/>
            <p:cNvSpPr/>
            <p:nvPr/>
          </p:nvSpPr>
          <p:spPr>
            <a:xfrm>
              <a:off x="56323" y="1690910"/>
              <a:ext cx="556668" cy="31609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ru-RU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1" name="Овал 60"/>
          <p:cNvSpPr/>
          <p:nvPr/>
        </p:nvSpPr>
        <p:spPr>
          <a:xfrm>
            <a:off x="-4252" y="2060848"/>
            <a:ext cx="470627" cy="43088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30305" y="3334497"/>
            <a:ext cx="512547" cy="52655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16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469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Прямая соединительная линия 32"/>
          <p:cNvCxnSpPr/>
          <p:nvPr/>
        </p:nvCxnSpPr>
        <p:spPr>
          <a:xfrm>
            <a:off x="1260000" y="164637"/>
            <a:ext cx="763200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115616" y="620688"/>
            <a:ext cx="7632000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Стрелка вниз 1"/>
          <p:cNvSpPr/>
          <p:nvPr/>
        </p:nvSpPr>
        <p:spPr>
          <a:xfrm>
            <a:off x="4044750" y="2060848"/>
            <a:ext cx="1224080" cy="48686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6514" y="692696"/>
            <a:ext cx="8680552" cy="144016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Экспертом качества медицинской помощи, осуществлявшим проведение экспертизы качества медицинской помощи, оформляется экспертное заключение (форма утверждена приказом ФФОМС от 28.02.2019 №36 содержащее описание проведения и результаты экспертизы качества медицинской помощи, на основании которого составляется акт экспертизы качества медицинской помощи.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8243" y="221539"/>
            <a:ext cx="9004277" cy="344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000" b="1" cap="all" dirty="0" smtClean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РЕЗУЛЬТАТЫ экспертизы</a:t>
            </a:r>
            <a:endParaRPr lang="ru-RU" sz="2000" b="1" cap="all" dirty="0">
              <a:solidFill>
                <a:srgbClr val="4F81BD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17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512936" y="2547709"/>
            <a:ext cx="8234680" cy="4121651"/>
            <a:chOff x="396193" y="3418279"/>
            <a:chExt cx="2378295" cy="2863674"/>
          </a:xfrm>
        </p:grpSpPr>
        <p:sp>
          <p:nvSpPr>
            <p:cNvPr id="20" name="TextBox 19"/>
            <p:cNvSpPr txBox="1"/>
            <p:nvPr/>
          </p:nvSpPr>
          <p:spPr>
            <a:xfrm>
              <a:off x="396193" y="3497646"/>
              <a:ext cx="2328581" cy="2704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Общая часть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I. ОБЩАЯ ЧАСТЬ.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Экспертом качества медицинской помощи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___________________________________________________________________________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(Ф.И.О. эксперта) или идентификационный номер)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по поручению ______________________________________________________________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                         (наименование направившей организации)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Поручение N _______________________________________________________________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в связи с _________________________________________________________________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                  (повод для проверки - жалоба, претензия и т.д.)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произведена  экспертиза  качества  медицинской  помощи  с  целью  выявления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нарушений прав застрахованного лица ______________________________________,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N полиса обязательного медицинского страхования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_________________________________________________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Место оказания медицинской помощи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___________________________________________________________________________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(наименование медицинской организации, отделения)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Ф.И.О. лечащего врача _____________________________________________________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Медицинская документация N __________________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учетно-отчетная документация N 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Период оказания медицинской помощи: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с "__" _________ 201_ г. по "__" __________ 201_ г.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Диагноз, установленный медицинской организацией ___________________________</a:t>
              </a:r>
            </a:p>
            <a:p>
              <a:pPr algn="ctr"/>
              <a:r>
                <a:rPr lang="ru-RU" sz="1100" b="1" dirty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403880" y="3418279"/>
              <a:ext cx="2370608" cy="2863674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630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40000" y="303039"/>
            <a:ext cx="75232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экспертного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заключения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 smtClean="0"/>
              <a:t>17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5646" y="1052736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45645" y="1124744"/>
            <a:ext cx="8817599" cy="95585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СБОР ИНФОРМАЦИИ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физикальное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обследование, лабораторные и инструментальные исследования, консультации специалистов, консилиум)</a:t>
            </a:r>
          </a:p>
          <a:p>
            <a:pPr algn="ctr"/>
            <a:r>
              <a:rPr lang="ru-RU" sz="2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негативных следствий в сборе информации</a:t>
            </a:r>
            <a:endParaRPr lang="ru-RU" sz="20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5646" y="6505599"/>
            <a:ext cx="3086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ФОМС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№36, Приложение 3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5645" y="2165137"/>
            <a:ext cx="8817599" cy="98836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ДИАГНОЗ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(формулировка, содержание, время постановки) основной, осложнение, сопутствующий</a:t>
            </a:r>
          </a:p>
          <a:p>
            <a:pPr algn="ctr"/>
            <a:r>
              <a:rPr lang="ru-RU" sz="2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негативных последствий ошибок в диагнозе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5645" y="3245257"/>
            <a:ext cx="8817599" cy="100811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﻿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 ПОМОЩИ 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 том числе назначение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лекарственных  препаратов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(или) медицинских изделий)</a:t>
            </a:r>
          </a:p>
          <a:p>
            <a:pPr algn="ctr"/>
            <a:r>
              <a:rPr lang="ru-RU" sz="2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негативных последствий ошибок в лечении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5645" y="4365104"/>
            <a:ext cx="8817599" cy="98836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ПРЕЕМСТВЕННОСТЬ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(обоснованность поступления, длительность лечения, перевод, содержание рекомендаций) </a:t>
            </a:r>
          </a:p>
          <a:p>
            <a:pPr algn="ctr"/>
            <a:r>
              <a:rPr lang="ru-RU" sz="2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негативных последствий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45645" y="5445224"/>
            <a:ext cx="8817599" cy="9758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ЗНАЧИМЫЕ ОШИБКИ, ПОВЛИЯВШИЕ НА ИСХОД ЗАБОЛЕВАНИЯ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71455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40000" y="188640"/>
            <a:ext cx="75232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санкций по результатам контроля в сфере ОМС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 smtClean="0"/>
              <a:t>15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5646" y="1052736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358406"/>
              </p:ext>
            </p:extLst>
          </p:nvPr>
        </p:nvGraphicFramePr>
        <p:xfrm>
          <a:off x="145646" y="1808440"/>
          <a:ext cx="8890849" cy="3276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9665">
                  <a:extLst>
                    <a:ext uri="{9D8B030D-6E8A-4147-A177-3AD203B41FA5}">
                      <a16:colId xmlns="" xmlns:a16="http://schemas.microsoft.com/office/drawing/2014/main" val="1153798378"/>
                    </a:ext>
                  </a:extLst>
                </a:gridCol>
                <a:gridCol w="4709947">
                  <a:extLst>
                    <a:ext uri="{9D8B030D-6E8A-4147-A177-3AD203B41FA5}">
                      <a16:colId xmlns="" xmlns:a16="http://schemas.microsoft.com/office/drawing/2014/main" val="4162294895"/>
                    </a:ext>
                  </a:extLst>
                </a:gridCol>
                <a:gridCol w="3411237">
                  <a:extLst>
                    <a:ext uri="{9D8B030D-6E8A-4147-A177-3AD203B41FA5}">
                      <a16:colId xmlns="" xmlns:a16="http://schemas.microsoft.com/office/drawing/2014/main" val="377721567"/>
                    </a:ext>
                  </a:extLst>
                </a:gridCol>
              </a:tblGrid>
              <a:tr h="80786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Порядок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применения санкций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326-ФЗ, ст. 41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46915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Перечень оснований для 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применения санкций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ФОМС № 36, прил. 8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02713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 исчисления размеров неполной оплаты;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штрафов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Правила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ОМС №108н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37476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Основания и размеры санкций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Генеральное тарифное соглашение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127437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163539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 txBox="1">
            <a:spLocks noChangeArrowheads="1"/>
          </p:cNvSpPr>
          <p:nvPr/>
        </p:nvSpPr>
        <p:spPr bwMode="auto">
          <a:xfrm>
            <a:off x="714375" y="188643"/>
            <a:ext cx="77724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2000" b="1" dirty="0">
              <a:solidFill>
                <a:srgbClr val="0B30CF"/>
              </a:solidFill>
              <a:latin typeface="Calibri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66814" y="220380"/>
            <a:ext cx="7723187" cy="4585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Calibri" pitchFamily="34" charset="0"/>
              </a:defRPr>
            </a:lvl1pPr>
          </a:lstStyle>
          <a:p>
            <a:r>
              <a:rPr lang="ru-RU" sz="2800" dirty="0" smtClean="0">
                <a:effectLst/>
              </a:rPr>
              <a:t>НОРМАТИВНЫЕ ПРАВОВЫЕ АКТЫ </a:t>
            </a:r>
            <a:endParaRPr lang="ru-RU" sz="2800" dirty="0">
              <a:effectLst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241426" y="141288"/>
            <a:ext cx="79025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241426" y="764705"/>
            <a:ext cx="7902575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Скругленный прямоугольник 27"/>
          <p:cNvSpPr/>
          <p:nvPr/>
        </p:nvSpPr>
        <p:spPr bwMode="auto">
          <a:xfrm>
            <a:off x="125983" y="3356992"/>
            <a:ext cx="8774277" cy="1224136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Федерального фонда  от 28.02.2019 № 36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Порядка организации и проведения контроля объемов, сроков, качества и условий предоставления медицинской помощи по обязательному медицинскому страхованию»</a:t>
            </a:r>
          </a:p>
        </p:txBody>
      </p:sp>
      <p:sp>
        <p:nvSpPr>
          <p:cNvPr id="29" name="Скругленный прямоугольник 19"/>
          <p:cNvSpPr/>
          <p:nvPr/>
        </p:nvSpPr>
        <p:spPr bwMode="auto">
          <a:xfrm>
            <a:off x="225573" y="5733256"/>
            <a:ext cx="8674687" cy="864096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Минздрава России от 10.05.2017 N 203н "Об утверждении критериев оценки качества медицинской помощи"</a:t>
            </a:r>
          </a:p>
        </p:txBody>
      </p:sp>
      <p:sp>
        <p:nvSpPr>
          <p:cNvPr id="1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2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  <p:pic>
        <p:nvPicPr>
          <p:cNvPr id="12" name="Рисунок 11" descr="tfoms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4" name="Скругленный прямоугольник 19"/>
          <p:cNvSpPr/>
          <p:nvPr/>
        </p:nvSpPr>
        <p:spPr bwMode="auto">
          <a:xfrm>
            <a:off x="145648" y="4725144"/>
            <a:ext cx="8679295" cy="864096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Приказы Минздрава России утверждающие стандарты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порядки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клинические рекомендации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41213" y="1196752"/>
            <a:ext cx="8817599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21.11.2011 N 323-ФЗ «Об основах охраны здоровья граждан в Российской Федерации»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03891" y="1919139"/>
            <a:ext cx="8817599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29.10.2010 № 326-ФЗ «Об обязательном медицинском страховании в Российской Федерации»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25983" y="2659807"/>
            <a:ext cx="8817599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Минздравсоцразвития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от 28.02.2019 № 108н 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правил обязательного медицинского страхования»</a:t>
            </a:r>
          </a:p>
        </p:txBody>
      </p:sp>
    </p:spTree>
    <p:extLst>
      <p:ext uri="{BB962C8B-B14F-4D97-AF65-F5344CB8AC3E}">
        <p14:creationId xmlns:p14="http://schemas.microsoft.com/office/powerpoint/2010/main" val="132828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40000" y="188640"/>
            <a:ext cx="75232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оснований для санкций по результатам контроля в ОМС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 smtClean="0"/>
              <a:t>16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5646" y="1052736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971396"/>
              </p:ext>
            </p:extLst>
          </p:nvPr>
        </p:nvGraphicFramePr>
        <p:xfrm>
          <a:off x="251520" y="1397000"/>
          <a:ext cx="8496944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="" xmlns:a16="http://schemas.microsoft.com/office/drawing/2014/main" val="861391362"/>
                    </a:ext>
                  </a:extLst>
                </a:gridCol>
                <a:gridCol w="7920880">
                  <a:extLst>
                    <a:ext uri="{9D8B030D-6E8A-4147-A177-3AD203B41FA5}">
                      <a16:colId xmlns="" xmlns:a16="http://schemas.microsoft.com/office/drawing/2014/main" val="23624441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Разделы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06153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Нарушения, ограничивающие доступность медицинской помощи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400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информирования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застрахованного лица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73073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Дефекты медицинской помощи/нарушения при оказании медицинской помощи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16205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Дефекты оформления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первичной медицинской документации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16934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Нарушения оформления и предъявления на оплату счетов и реестров счетов 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40463941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5646" y="6505599"/>
            <a:ext cx="3176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ФОМС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№36, Приложение 8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25985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40000" y="188640"/>
            <a:ext cx="75232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 для санкций по результатам контроля в ОМС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 smtClean="0"/>
              <a:t>19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5646" y="1052736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488265"/>
              </p:ext>
            </p:extLst>
          </p:nvPr>
        </p:nvGraphicFramePr>
        <p:xfrm>
          <a:off x="168352" y="1196752"/>
          <a:ext cx="8750040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6711">
                  <a:extLst>
                    <a:ext uri="{9D8B030D-6E8A-4147-A177-3AD203B41FA5}">
                      <a16:colId xmlns="" xmlns:a16="http://schemas.microsoft.com/office/drawing/2014/main" val="3837457040"/>
                    </a:ext>
                  </a:extLst>
                </a:gridCol>
                <a:gridCol w="6288156">
                  <a:extLst>
                    <a:ext uri="{9D8B030D-6E8A-4147-A177-3AD203B41FA5}">
                      <a16:colId xmlns="" xmlns:a16="http://schemas.microsoft.com/office/drawing/2014/main" val="2285063733"/>
                    </a:ext>
                  </a:extLst>
                </a:gridCol>
                <a:gridCol w="928932">
                  <a:extLst>
                    <a:ext uri="{9D8B030D-6E8A-4147-A177-3AD203B41FA5}">
                      <a16:colId xmlns="" xmlns:a16="http://schemas.microsoft.com/office/drawing/2014/main" val="2866016969"/>
                    </a:ext>
                  </a:extLst>
                </a:gridCol>
                <a:gridCol w="856241">
                  <a:extLst>
                    <a:ext uri="{9D8B030D-6E8A-4147-A177-3AD203B41FA5}">
                      <a16:colId xmlns="" xmlns:a16="http://schemas.microsoft.com/office/drawing/2014/main" val="209470565"/>
                    </a:ext>
                  </a:extLst>
                </a:gridCol>
              </a:tblGrid>
              <a:tr h="33997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Дефекты/нарушения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оказании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медицинской помощи</a:t>
                      </a:r>
                      <a:endParaRPr lang="ru-RU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22259572"/>
                  </a:ext>
                </a:extLst>
              </a:tr>
              <a:tr h="169986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﻿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Невыполнение, несвоевременное или ненадлежащее выполнение необходимых пациенту диагностических и (или) лечебных мероприятий, оперативных вмешательств в соответствии с порядками оказания медицинской помощи, на основе клинических рекомендаций и с учетом стандартов медицинской помощи, в том числе рекомендаций по применению методов профилактики, диагностики, лечения и реабилитации, данных медицинскими работниками национальных медицинских исследовательских центров в ходе консультаций/консилиумов с применением телемедицинских технологий: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41231086"/>
                  </a:ext>
                </a:extLst>
              </a:tr>
              <a:tr h="33997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3.2.1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повлиявшие на состояние здоровья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37469226"/>
                  </a:ext>
                </a:extLst>
              </a:tr>
              <a:tr h="33997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3.2.2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приведшие к удлинению сроков лечения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69448483"/>
                  </a:ext>
                </a:extLst>
              </a:tr>
              <a:tr h="84993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3.2.3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приведшие к ухудшению состояния/создавшее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риск прогрессирования имеющегося заболевания, возникновение нового заболевания…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0357642"/>
                  </a:ext>
                </a:extLst>
              </a:tr>
              <a:tr h="33997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3.2.4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приведшее к инвалидности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74081515"/>
                  </a:ext>
                </a:extLst>
              </a:tr>
              <a:tr h="33997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3.2.5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приведшее к летальному исходу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77040314"/>
                  </a:ext>
                </a:extLst>
              </a:tr>
              <a:tr h="59495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Выполнение не показанных,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неоправданных, не регламентированных порядками, стандартами, и/или клиническими рекомендациями мероприятий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70831337"/>
                  </a:ext>
                </a:extLst>
              </a:tr>
              <a:tr h="33997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3.3.1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приведшие к ухудшению состояния/создавшее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риск (см. 3.2.3)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79751634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516216" y="604138"/>
            <a:ext cx="25352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 – неоплата в % от тарифа;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 – штраф в % от ПНФ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58819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40000" y="188640"/>
            <a:ext cx="75232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 для санкций по результатам контроля в ОМС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 smtClean="0"/>
              <a:t>20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5646" y="1052736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594350"/>
              </p:ext>
            </p:extLst>
          </p:nvPr>
        </p:nvGraphicFramePr>
        <p:xfrm>
          <a:off x="127737" y="1412776"/>
          <a:ext cx="8817596" cy="477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1936">
                  <a:extLst>
                    <a:ext uri="{9D8B030D-6E8A-4147-A177-3AD203B41FA5}">
                      <a16:colId xmlns="" xmlns:a16="http://schemas.microsoft.com/office/drawing/2014/main" val="3837457040"/>
                    </a:ext>
                  </a:extLst>
                </a:gridCol>
                <a:gridCol w="6336704">
                  <a:extLst>
                    <a:ext uri="{9D8B030D-6E8A-4147-A177-3AD203B41FA5}">
                      <a16:colId xmlns="" xmlns:a16="http://schemas.microsoft.com/office/drawing/2014/main" val="2285063733"/>
                    </a:ext>
                  </a:extLst>
                </a:gridCol>
                <a:gridCol w="936104">
                  <a:extLst>
                    <a:ext uri="{9D8B030D-6E8A-4147-A177-3AD203B41FA5}">
                      <a16:colId xmlns="" xmlns:a16="http://schemas.microsoft.com/office/drawing/2014/main" val="2866016969"/>
                    </a:ext>
                  </a:extLst>
                </a:gridCol>
                <a:gridCol w="862852">
                  <a:extLst>
                    <a:ext uri="{9D8B030D-6E8A-4147-A177-3AD203B41FA5}">
                      <a16:colId xmlns="" xmlns:a16="http://schemas.microsoft.com/office/drawing/2014/main" val="2094705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Дефекты/нарушения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оказании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медицинской помощи</a:t>
                      </a:r>
                      <a:endParaRPr lang="ru-RU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222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Преждевременное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прекращение лечебных мероприятий </a:t>
                      </a:r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отсутствии эффекта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37469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Нарушения при оказании медицинской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помощи, вследствие которых,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отсутствии положительной динамики в состоянии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потребовалось повторное обращение (15 </a:t>
                      </a:r>
                      <a:r>
                        <a:rPr lang="ru-RU" sz="18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.); госпитализация (30 </a:t>
                      </a:r>
                      <a:r>
                        <a:rPr lang="ru-RU" sz="18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.); вызов СМП (24 ч)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6944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Нарушение преемственности,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приведшее </a:t>
                      </a:r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удлинению сроков 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лечения и/или </a:t>
                      </a:r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ухудшению состояния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03576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Необоснованная госпитализация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74081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Непрофильная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госпитализация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77040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3.10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Необоснованное назначение лекарственной терапии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одновременное назначение лекарств (синонимов, аналогов, антагонистов), связанное с </a:t>
                      </a:r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риском для здоровья 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и/или приводящее к </a:t>
                      </a:r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удорожанию лечения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92292999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45646" y="6381328"/>
            <a:ext cx="25352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 – неоплата в % от тарифа;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 – штраф в % от ПНФ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36130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149731"/>
            <a:ext cx="7596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КАЧЕСТВА в стационарных условиях: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оформление медицинской документации и сроки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 smtClean="0"/>
              <a:t>21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5646" y="1052736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45645" y="1124744"/>
            <a:ext cx="8817599" cy="259228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документации: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аполнение всех разделов; наличие информированного согласия;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аписи первичного осмотра; обоснования клинического диагноза (подписи врача, заведующего); осмотр заведующего (подпись);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аличие протоколов решения врачебной комиссии в медицинской карте (при наличии исследований в иных МО, назначении лекарственных средств, не включенных в Перечень, переводах в другую МО);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ыписка (сведения, подписи врача, заведующего, печать, дата) </a:t>
            </a:r>
            <a:endParaRPr lang="ru-RU" sz="20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5646" y="6505599"/>
            <a:ext cx="33639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МЗ РФ № 203н, раздел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II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 2.2 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45644" y="3829518"/>
            <a:ext cx="8817599" cy="160705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установления диагноза с момента поступления в МО: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предварительного диагноза не позднее 2 часов с момента поступления в профильное отделение;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линического диагноза в течение 72 ч.;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 поступлении по экстренным показаниям – не позднее 24 ч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45644" y="5541001"/>
            <a:ext cx="8817599" cy="76831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Осмотр заведующего профильным отделением: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48 ч., далее по необходимости, но не реже 1 раза в неделю</a:t>
            </a:r>
          </a:p>
        </p:txBody>
      </p:sp>
    </p:spTree>
    <p:extLst>
      <p:ext uri="{BB962C8B-B14F-4D97-AF65-F5344CB8AC3E}">
        <p14:creationId xmlns:p14="http://schemas.microsoft.com/office/powerpoint/2010/main" val="286853642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40000" y="188640"/>
            <a:ext cx="75232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 для санкций по результатам контроля в ОМС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 smtClean="0"/>
              <a:t>22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5646" y="1052736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72877"/>
              </p:ext>
            </p:extLst>
          </p:nvPr>
        </p:nvGraphicFramePr>
        <p:xfrm>
          <a:off x="145648" y="1099016"/>
          <a:ext cx="8817596" cy="535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928">
                  <a:extLst>
                    <a:ext uri="{9D8B030D-6E8A-4147-A177-3AD203B41FA5}">
                      <a16:colId xmlns="" xmlns:a16="http://schemas.microsoft.com/office/drawing/2014/main" val="3837457040"/>
                    </a:ext>
                  </a:extLst>
                </a:gridCol>
                <a:gridCol w="7056784">
                  <a:extLst>
                    <a:ext uri="{9D8B030D-6E8A-4147-A177-3AD203B41FA5}">
                      <a16:colId xmlns="" xmlns:a16="http://schemas.microsoft.com/office/drawing/2014/main" val="2285063733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866016969"/>
                    </a:ext>
                  </a:extLst>
                </a:gridCol>
                <a:gridCol w="574820">
                  <a:extLst>
                    <a:ext uri="{9D8B030D-6E8A-4147-A177-3AD203B41FA5}">
                      <a16:colId xmlns="" xmlns:a16="http://schemas.microsoft.com/office/drawing/2014/main" val="2094705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Дефекты/нарушения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оказании 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медицинской помощи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222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Непредоставление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мед. документации без объективных причин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37469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первичной мед. документации </a:t>
                      </a: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результатов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обследований, осмотров, консультаций специалистов, дневниковых записей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позволяющих оценить динамику состояния здоровья, объем, характер, условия предоставления мед. помощи и провести оценку КМП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6944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информированного добровольного согласия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отказа от мед. вмешательства и/или письменного согласия на лечение в установленных законодательством РФ случаях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03576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признаков искажения сведений в мед. документации (дописки, исправления, вклейки, полное переоформление с искажением сведений о проведенных мероприятиях, клинической картине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74081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Несоответствие даты оказания 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мед. помощи  табелю учета рабочего времени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77040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Несоответствие данных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первичной мед. Документации данным реестра счетов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797516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4.6.1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Некорректное применени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 тарифа, требующее замены по результатам экспертизы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разница</a:t>
                      </a:r>
                      <a:endParaRPr lang="ru-R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92292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4.6.2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Включение</a:t>
                      </a:r>
                      <a:r>
                        <a:rPr lang="ru-RU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счет на оплату мед. помощи/услуги при 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отсутствии в мед. документе сведений</a:t>
                      </a:r>
                      <a:r>
                        <a:rPr lang="ru-RU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подтверждающих факт оказания мед. Помощи пациенту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71179038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45646" y="6505599"/>
            <a:ext cx="45756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 – неоплата в % от тарифа; Ш – штраф в % от ПНФ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24382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093296"/>
            <a:ext cx="9144000" cy="7647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149731"/>
            <a:ext cx="7596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КАЧЕСТВА в стационарных условиях: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в) иные требования и их нарушения в сфере ОМС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 smtClean="0"/>
              <a:t>23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5646" y="1052736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45645" y="1412776"/>
            <a:ext cx="8817599" cy="36004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экспертизы временной нетрудоспособности</a:t>
            </a:r>
            <a:endParaRPr lang="ru-RU" sz="20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6417" y="6550223"/>
            <a:ext cx="5165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МЗ РФ № 203н, раздел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II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 2.2; Приказ ФОМС № 36 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5643" y="1916832"/>
            <a:ext cx="8817599" cy="36004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паталогоанатомического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вскрытия</a:t>
            </a:r>
            <a:endParaRPr lang="ru-RU" sz="20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5643" y="2420888"/>
            <a:ext cx="8817599" cy="69429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расхождения клинического диагноза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паталогоанатомического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диагноза</a:t>
            </a:r>
            <a:endParaRPr lang="ru-RU" sz="20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062805"/>
              </p:ext>
            </p:extLst>
          </p:nvPr>
        </p:nvGraphicFramePr>
        <p:xfrm>
          <a:off x="145646" y="3429000"/>
          <a:ext cx="8817596" cy="25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928">
                  <a:extLst>
                    <a:ext uri="{9D8B030D-6E8A-4147-A177-3AD203B41FA5}">
                      <a16:colId xmlns="" xmlns:a16="http://schemas.microsoft.com/office/drawing/2014/main" val="3154509465"/>
                    </a:ext>
                  </a:extLst>
                </a:gridCol>
                <a:gridCol w="7056784">
                  <a:extLst>
                    <a:ext uri="{9D8B030D-6E8A-4147-A177-3AD203B41FA5}">
                      <a16:colId xmlns="" xmlns:a16="http://schemas.microsoft.com/office/drawing/2014/main" val="4064300497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3031660619"/>
                    </a:ext>
                  </a:extLst>
                </a:gridCol>
                <a:gridCol w="574820">
                  <a:extLst>
                    <a:ext uri="{9D8B030D-6E8A-4147-A177-3AD203B41FA5}">
                      <a16:colId xmlns="" xmlns:a16="http://schemas.microsoft.com/office/drawing/2014/main" val="577207129"/>
                    </a:ext>
                  </a:extLst>
                </a:gridCol>
              </a:tblGrid>
              <a:tr h="7308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Дефекты/нарушения</a:t>
                      </a:r>
                      <a:r>
                        <a:rPr lang="ru-RU" sz="18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оказании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медицинской помощи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46668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.11</a:t>
                      </a:r>
                      <a:endParaRPr lang="ru-RU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Невыполнение по вине медицинской организации обязательного патологоанатомического вскрытия в соответствии с действующим законодательством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2613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3.12</a:t>
                      </a:r>
                      <a:endParaRPr lang="ru-RU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расхождений клинического и патологоанатомического диагнозов 2 - 3 категории вследствие дефектов при оказании медицинской помощи, установленных по результатам ЭКМП</a:t>
                      </a:r>
                      <a:endParaRPr lang="ru-RU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02182466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45643" y="6167871"/>
            <a:ext cx="45756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 – неоплата в % от тарифа; Ш – штраф в % от ПНФ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56879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149731"/>
            <a:ext cx="7596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КАЧЕСТВА специализированной медицинской помощи взрослым при ОКС (пример)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 smtClean="0"/>
              <a:t>24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5646" y="1052736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043608" y="1124744"/>
            <a:ext cx="6696744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 врача-кардиолога не позднее 5 минут после поступления</a:t>
            </a:r>
            <a:endParaRPr lang="ru-RU" sz="20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5646" y="6505599"/>
            <a:ext cx="35242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МЗ РФ № 203н, раздел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III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.9.3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740352" y="1124744"/>
            <a:ext cx="1222893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+/-</a:t>
            </a:r>
            <a:endParaRPr lang="ru-RU" sz="20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43608" y="1700808"/>
            <a:ext cx="6696744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ЭКГ не позднее 10 минут после поступления</a:t>
            </a:r>
            <a:endParaRPr lang="ru-RU" sz="20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740352" y="1700808"/>
            <a:ext cx="1222893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+/-</a:t>
            </a:r>
            <a:endParaRPr lang="ru-RU" sz="20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043608" y="2276872"/>
            <a:ext cx="6696744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ропонины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и/или уровень активности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креатинкиназы</a:t>
            </a:r>
            <a:endParaRPr lang="ru-RU" sz="20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740352" y="2276872"/>
            <a:ext cx="1222893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+/-</a:t>
            </a:r>
            <a:endParaRPr lang="ru-RU" sz="20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043608" y="2852936"/>
            <a:ext cx="6696744" cy="93610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ЭКГ до начала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тромболизиса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через 1 час после (при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тромболизисе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ЭКГ до начала ЧКВ и через 30 минут после (при ЧКВ)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740352" y="2852936"/>
            <a:ext cx="1222893" cy="93610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+/-</a:t>
            </a:r>
            <a:endParaRPr lang="ru-RU" sz="20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043608" y="3789039"/>
            <a:ext cx="6696744" cy="131612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 ОКС с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фибринолитики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позднее 30 мин. От поступления или ЧКВ не позднее 1 ч. От поступления (в зависимости от медицинских показаний и при отсутствии медицинских противопоказаний)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740352" y="3789040"/>
            <a:ext cx="1222893" cy="131612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+/-</a:t>
            </a:r>
            <a:endParaRPr lang="ru-RU" sz="20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047715" y="5075193"/>
            <a:ext cx="6696744" cy="43339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нгибиторы агрегации тромбоцитов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744459" y="5075194"/>
            <a:ext cx="1222893" cy="43339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+/-</a:t>
            </a:r>
            <a:endParaRPr lang="ru-RU" sz="20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043608" y="5506569"/>
            <a:ext cx="6696744" cy="43339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цетилсалициловая кислота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740352" y="5506570"/>
            <a:ext cx="1222893" cy="43339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+/-</a:t>
            </a:r>
            <a:endParaRPr lang="ru-RU" sz="20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043608" y="5934450"/>
            <a:ext cx="6696744" cy="43339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гиполипидемические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препараты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740352" y="5934451"/>
            <a:ext cx="1222893" cy="43339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+/-</a:t>
            </a:r>
            <a:endParaRPr lang="ru-RU" sz="20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45646" y="1131488"/>
            <a:ext cx="897962" cy="265755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информации</a:t>
            </a:r>
            <a:endParaRPr lang="ru-RU" sz="20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41539" y="3777300"/>
            <a:ext cx="896686" cy="260402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Лечение</a:t>
            </a:r>
            <a:endParaRPr lang="ru-RU" sz="20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136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98340" y="149731"/>
            <a:ext cx="78018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качества специализированной мед. помощи взрослым при ОКС и нарушения в сфере ОМС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 smtClean="0"/>
              <a:t>26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5646" y="1052736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679461" y="1124744"/>
            <a:ext cx="5476715" cy="5760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 врача-кардиолога не позднее 5 минут после поступления</a:t>
            </a:r>
            <a:endParaRPr lang="ru-RU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64390" y="1124744"/>
            <a:ext cx="2798856" cy="525658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Невыполнение, несвоевременное, ненадлежащее выполнение необходимых пациенту диагностических и/или лечебных мероприятий, оперативных вмешательств в соответствии с порядками оказания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помощи, стандартами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и/или клиническими рекомендациями (протоколами лечения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Нарушения: 3.2.1-3.2.5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79461" y="1700808"/>
            <a:ext cx="5476715" cy="35896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ЭКГ не позднее 10 минут после поступления</a:t>
            </a:r>
            <a:endParaRPr lang="ru-RU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79461" y="2060848"/>
            <a:ext cx="5476715" cy="39068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ропонины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и/или уровень активности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креатинкиназы</a:t>
            </a:r>
            <a:endParaRPr lang="ru-RU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79461" y="2461172"/>
            <a:ext cx="5476715" cy="13278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ЭКГ до начала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тромболизиса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через 1 час после (при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тромболизисе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ЭКГ до начала ЧКВ и через 30 минут после (при ЧКВ)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79461" y="3789039"/>
            <a:ext cx="5476715" cy="137357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 ОКС с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фибринолитики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позднее 30 мин. От поступления или ЧКВ не позднее 1 ч. От поступления (в зависимости от медицинских показаний и при отсутствии медицинских противопоказаний)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83568" y="5176096"/>
            <a:ext cx="5476715" cy="33248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нгибиторы агрегации тромбоцитов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9461" y="5506569"/>
            <a:ext cx="5476715" cy="43339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цетилсалициловая кислота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79461" y="5934450"/>
            <a:ext cx="5476715" cy="43339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гиполипидемические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препараты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45646" y="1131488"/>
            <a:ext cx="542800" cy="265755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информации</a:t>
            </a:r>
            <a:endParaRPr lang="ru-RU" sz="20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41539" y="3777300"/>
            <a:ext cx="542029" cy="260402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Лечение</a:t>
            </a:r>
            <a:endParaRPr lang="ru-RU" sz="20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7573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40000" y="187074"/>
            <a:ext cx="70906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endParaRPr lang="ru-RU" sz="1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Обжалование заключений СМО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/>
              <a:t>3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5646" y="1148316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866859"/>
              </p:ext>
            </p:extLst>
          </p:nvPr>
        </p:nvGraphicFramePr>
        <p:xfrm>
          <a:off x="145647" y="1340765"/>
          <a:ext cx="8998353" cy="4752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64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8189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83309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рабочих дней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 дня получения акта СМО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9155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Приложение 7 Приказа ФОМС № 36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22888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Прилагаемые материалы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Обоснование претензии,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перечень вопросов, материалы внутреннего контроля; ведомственного контроля КМП при наличии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22888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Порядок рассмотрения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30 рабочих дней ТФОМС рассматривает поступившие документы и организует ЭКМП,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включая получение медицинской документации, актов экспертизы СМО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25468">
                <a:tc rowSpan="2"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Решение ТФОМС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05513">
                <a:tc v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финансирования с учетом решения ТФОМС в период окончательного расчета (не позднее 30 рабочих дней)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83309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Обжалование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 – в судебном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порядке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5646" y="6450387"/>
            <a:ext cx="55435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№ 326-ФЗ, ст. 42; Приказ ФОМС № 36, раздел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XI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95091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40000" y="187074"/>
            <a:ext cx="70906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Причины, приводившие к невозможности рассмотрения претензий медицинских организаций в установленном порядке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/>
              <a:t>3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5646" y="1484784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47996" y="1844824"/>
            <a:ext cx="8817597" cy="410445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400050" indent="-400050">
              <a:buAutoNum type="romanUcPeriod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со стороны МО: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претензии с нарушением сроков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претензии при отсутствии зафиксированных разногласий (протокола разногласий в адрес СМО) (пункт 78 приказа ФФОМС №36)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Непредставление вместе с претензией результатов внутреннего контроля (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информационное письмо ТФОМС СПб в МО от 08.08.2018 исх. № 6154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Непредставление необходимой медицинской документации для проведения повторной экспертизы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Претензия к результатам контроля ТФОМС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Претензия к решению ТФОМС по результатам рассмотрения претензии медицинской организации к результатам контроля СМО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9091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 txBox="1">
            <a:spLocks noChangeArrowheads="1"/>
          </p:cNvSpPr>
          <p:nvPr/>
        </p:nvSpPr>
        <p:spPr bwMode="auto">
          <a:xfrm>
            <a:off x="714375" y="188643"/>
            <a:ext cx="77724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2000" b="1" dirty="0">
              <a:solidFill>
                <a:srgbClr val="0B30CF"/>
              </a:solidFill>
              <a:latin typeface="Calibri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107505" y="1268760"/>
            <a:ext cx="3024336" cy="498921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MS Reference Sans Serif" pitchFamily="34" charset="0"/>
                <a:ea typeface="Batang" pitchFamily="18" charset="-127"/>
                <a:cs typeface="Lucida Sans Unicode" pitchFamily="34" charset="0"/>
              </a:rPr>
              <a:t>государственный контроль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72200" y="1268760"/>
            <a:ext cx="2664296" cy="498921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MS Reference Sans Serif" pitchFamily="34" charset="0"/>
                <a:ea typeface="Batang" pitchFamily="18" charset="-127"/>
                <a:cs typeface="Lucida Sans Unicode" pitchFamily="34" charset="0"/>
              </a:rPr>
              <a:t>внутренний контроль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97685" y="220380"/>
            <a:ext cx="7892316" cy="82804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Calibri" pitchFamily="34" charset="0"/>
              </a:defRPr>
            </a:lvl1pPr>
          </a:lstStyle>
          <a:p>
            <a:r>
              <a:rPr lang="ru-RU" sz="2800" dirty="0">
                <a:effectLst/>
              </a:rPr>
              <a:t>Статья 87</a:t>
            </a:r>
            <a:r>
              <a:rPr lang="ru-RU" sz="2800" dirty="0" smtClean="0">
                <a:effectLst/>
              </a:rPr>
              <a:t>. 323-ФЗ «Контроль </a:t>
            </a:r>
            <a:r>
              <a:rPr lang="ru-RU" sz="2800" dirty="0">
                <a:effectLst/>
              </a:rPr>
              <a:t>качества и безопасности медицинской </a:t>
            </a:r>
            <a:r>
              <a:rPr lang="ru-RU" sz="2800" dirty="0" smtClean="0">
                <a:effectLst/>
              </a:rPr>
              <a:t>деятельности»</a:t>
            </a:r>
            <a:endParaRPr lang="ru-RU" sz="2800" dirty="0">
              <a:effectLst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241426" y="141288"/>
            <a:ext cx="79025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997685" y="1051132"/>
            <a:ext cx="7902575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Скругленный прямоугольник 27"/>
          <p:cNvSpPr/>
          <p:nvPr/>
        </p:nvSpPr>
        <p:spPr bwMode="auto">
          <a:xfrm>
            <a:off x="273541" y="1776264"/>
            <a:ext cx="8599370" cy="288032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</a:gra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MS Reference Sans Serif" pitchFamily="34" charset="0"/>
                <a:ea typeface="Batang" pitchFamily="18" charset="-127"/>
                <a:cs typeface="Lucida Sans Unicode" pitchFamily="34" charset="0"/>
              </a:rPr>
              <a:t>Контроль качества и безопасности медицинской деятельности осуществляется путем:</a:t>
            </a:r>
          </a:p>
        </p:txBody>
      </p:sp>
      <p:sp>
        <p:nvSpPr>
          <p:cNvPr id="29" name="Скругленный прямоугольник 19"/>
          <p:cNvSpPr/>
          <p:nvPr/>
        </p:nvSpPr>
        <p:spPr bwMode="auto">
          <a:xfrm>
            <a:off x="251554" y="2229272"/>
            <a:ext cx="8599370" cy="576064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соблюдения требований к осуществлению медицинской деятельности, установленных законодательством Российской Федерации;</a:t>
            </a:r>
          </a:p>
        </p:txBody>
      </p:sp>
      <p:sp>
        <p:nvSpPr>
          <p:cNvPr id="1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3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 bwMode="auto">
          <a:xfrm>
            <a:off x="3220781" y="1268760"/>
            <a:ext cx="3007404" cy="498921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MS Reference Sans Serif" pitchFamily="34" charset="0"/>
                <a:ea typeface="Batang" pitchFamily="18" charset="-127"/>
                <a:cs typeface="Lucida Sans Unicode" pitchFamily="34" charset="0"/>
              </a:rPr>
              <a:t>ведомственный контроль</a:t>
            </a:r>
          </a:p>
        </p:txBody>
      </p:sp>
      <p:sp>
        <p:nvSpPr>
          <p:cNvPr id="12" name="Скругленный прямоугольник 19"/>
          <p:cNvSpPr/>
          <p:nvPr/>
        </p:nvSpPr>
        <p:spPr bwMode="auto">
          <a:xfrm>
            <a:off x="273541" y="2924944"/>
            <a:ext cx="8599370" cy="864096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определения показателей качества деятельности медицинских организаций;</a:t>
            </a:r>
          </a:p>
        </p:txBody>
      </p:sp>
      <p:sp>
        <p:nvSpPr>
          <p:cNvPr id="14" name="Скругленный прямоугольник 19"/>
          <p:cNvSpPr/>
          <p:nvPr/>
        </p:nvSpPr>
        <p:spPr bwMode="auto">
          <a:xfrm>
            <a:off x="302750" y="3861048"/>
            <a:ext cx="8599370" cy="113878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соблюдения объема, сроков и условий оказания медицинской помощи, контроля качества медицинской помощи фондами обязательного медицинского страхования и страховыми медицинскими организациями в соответствии с законодательством Российской Федерации об обязательном медицинском страховании;</a:t>
            </a:r>
          </a:p>
        </p:txBody>
      </p:sp>
      <p:sp>
        <p:nvSpPr>
          <p:cNvPr id="15" name="Скругленный прямоугольник 19"/>
          <p:cNvSpPr/>
          <p:nvPr/>
        </p:nvSpPr>
        <p:spPr bwMode="auto">
          <a:xfrm>
            <a:off x="252614" y="4999831"/>
            <a:ext cx="8649506" cy="864096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создания системы оценки деятельности медицинских работников, участвующих в оказании медицинских услуг;</a:t>
            </a:r>
          </a:p>
        </p:txBody>
      </p:sp>
      <p:sp>
        <p:nvSpPr>
          <p:cNvPr id="16" name="Скругленный прямоугольник 19"/>
          <p:cNvSpPr/>
          <p:nvPr/>
        </p:nvSpPr>
        <p:spPr bwMode="auto">
          <a:xfrm>
            <a:off x="293682" y="5949280"/>
            <a:ext cx="8599370" cy="90872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создания информационных систем в сфере здравоохранения, обеспечивающих в том числе персонифицированный учет при осуществлении медицинской деятельности.</a:t>
            </a:r>
          </a:p>
        </p:txBody>
      </p:sp>
      <p:pic>
        <p:nvPicPr>
          <p:cNvPr id="17" name="Рисунок 16" descr="tfoms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48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40000" y="187074"/>
            <a:ext cx="70906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Причины, приводившие к невозможности рассмотрения претензий медицинских организаций в установленном порядке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/>
              <a:t>3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5646" y="1484784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45646" y="1556792"/>
            <a:ext cx="8819947" cy="482453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Нарушения со стороны СМО: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Нечитабельные акты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экспертные заключения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Нарушения, послужившие причиной финансовых санкций по результатам МЭЭ/ЭКМП, не были выявлены по результатам МЭК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Нарушения, послужившие причиной финансовых санкций по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 ЭКМП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 были выявлены по результатам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МЭЭ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нарушений, послуживших причиной финансовых санкций по результатам МЭЭ, находится в компетенции не специалиста-эксперта СМО, а эксперта КМП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Нарушения, послужившие причиной финансовых санкций по результатам ЭКМП, не имеют достаточной аргументации отсутствие описания дефекта и/или описания, обоснования его негативных действий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в организации и проведении экспертиз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71469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Москва,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.2019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289672" y="2252415"/>
            <a:ext cx="8516962" cy="2540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35132" y="5628685"/>
            <a:ext cx="8493133" cy="1270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9" name="Рисунок 18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1686504" cy="14401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2875" y="2357646"/>
            <a:ext cx="835825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деятельности проведения </a:t>
            </a:r>
            <a:endParaRPr lang="ru-RU" sz="3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 </a:t>
            </a: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онкологии</a:t>
            </a:r>
            <a:b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ФФОМС от 30.08.2018 №  10868/30/и 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направлении Методических рекомендаций по организации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проведению контроля 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объёмов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сроков,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условий предоставления медицинской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помощи,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оказанной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пациентам с подозрением на онкологическое заболевание, 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и/или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установленным диагнозом онкологического заболевания» 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«Пособием по применению регламента деятельности страхового представителя 3 уровня»)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24667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1440000" y="82583"/>
            <a:ext cx="7343775" cy="2540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391511" y="321509"/>
            <a:ext cx="74407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направления контроля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 flipV="1">
            <a:off x="266813" y="1252728"/>
            <a:ext cx="8493133" cy="1270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426832" y="1541056"/>
            <a:ext cx="5600587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50800" dir="5400000" algn="ctr" rotWithShape="0">
              <a:schemeClr val="accent1">
                <a:lumMod val="40000"/>
                <a:lumOff val="60000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I.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Контроль соблюдения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сроков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момента выявления до постановки диагноза пациентам с онкологическими заболеваниями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882139" y="3237936"/>
            <a:ext cx="5745481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mpd="thickThin">
            <a:noFill/>
          </a:ln>
          <a:effectLst>
            <a:outerShdw blurRad="50800" dist="50800" dir="5400000" algn="ctr" rotWithShape="0">
              <a:schemeClr val="accent1">
                <a:lumMod val="40000"/>
                <a:lumOff val="60000"/>
              </a:scheme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Контроль определения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стадии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онкологического заболевания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выбора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метода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лечения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361945" y="4921421"/>
            <a:ext cx="5330947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50800" dir="5400000" algn="ctr" rotWithShape="0">
              <a:schemeClr val="accent1">
                <a:lumMod val="40000"/>
                <a:lumOff val="60000"/>
              </a:scheme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III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Контроль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степени достижения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запланированного результата при проведении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химиотерапии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21590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993074" y="6483941"/>
            <a:ext cx="2133600" cy="365125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51788" y="389196"/>
            <a:ext cx="7440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соблюдения сроков 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163200" y="1097467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893851"/>
              </p:ext>
            </p:extLst>
          </p:nvPr>
        </p:nvGraphicFramePr>
        <p:xfrm>
          <a:off x="276225" y="2023918"/>
          <a:ext cx="8545830" cy="38262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0008"/>
                <a:gridCol w="6476071"/>
                <a:gridCol w="1002031"/>
                <a:gridCol w="807720"/>
              </a:tblGrid>
              <a:tr h="3683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Сопоставляемые признаки (даты)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Интервал выявления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дефекта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</a:tr>
              <a:tr h="559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приёма врача терапевта либо врача специалиста с признаком «Подозрение на злокачественное новообразование» и/или «Направление к онкологу» с датой обращения пациента к врачу-онкологу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дней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рабочих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1.1.3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</a:tr>
              <a:tr h="426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приёма врача-онколога с признаком «Подозрение на злокачественное новообразование» с датой «Направление на биопсию» или «Направление к онкологу» онкологического диспансера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дней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рабочих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 1.1.3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</a:tr>
              <a:tr h="559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приема врача-онколога с признаком «Подозрение на злокачественное новообразование» с датой «Направление на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дообследование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и «Метод диагностического исследования», «Направление к онкологу»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онкодиспансера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дней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рабочих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1.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</a:tr>
              <a:tr h="3970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признака "Подозрение на ЗНО" при наличии "Сведения о случае лечения онкологического заболевания"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3-х мес. до 1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1.1.3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</a:tr>
              <a:tr h="4191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приема врача-онколога с уже установленным верификационным диагнозом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онкозаболевания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(или неустановленным диагнозом) с датой первичного приема врача - онколога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дней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календарных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 1.1.3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</a:tr>
              <a:tr h="4302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«Сведения о проведении консилиума» и/или дата начала лечения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онкозаболевания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датой признака «Код результата диагностики»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дней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календарных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1.1.3</a:t>
                      </a:r>
                    </a:p>
                  </a:txBody>
                  <a:tcPr marL="53662" marR="53662" marT="0" marB="0"/>
                </a:tc>
              </a:tr>
              <a:tr h="5692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«Сведения о проведении консилиума» (отсутствие консилиума) и/ или дата начала лечения с датой впервые установленного (предварительного) 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DS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группы «С» врачом - терапевтом врачом -специалистом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дней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календарных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1.1.3</a:t>
                      </a:r>
                    </a:p>
                  </a:txBody>
                  <a:tcPr marL="53662" marR="53662" marT="0" marB="0"/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472440" y="6013372"/>
            <a:ext cx="8153400" cy="5927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</a:t>
            </a:r>
            <a:r>
              <a:rPr lang="ru-RU" sz="13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диспансерного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МЭЭ – соблюдение сроков своевременности постановки на диспансерный учет </a:t>
            </a:r>
            <a:r>
              <a:rPr lang="ru-RU" sz="13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3-х дней </a:t>
            </a:r>
          </a:p>
          <a:p>
            <a:pPr algn="ctr"/>
            <a:r>
              <a:rPr lang="ru-RU" sz="1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дальнейшее  проведение </a:t>
            </a: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диспансерных </a:t>
            </a:r>
            <a:r>
              <a:rPr lang="ru-RU" sz="1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осмотров</a:t>
            </a:r>
            <a:endParaRPr lang="ru-RU" sz="1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20980" y="1213384"/>
            <a:ext cx="8676069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Контроль соблюдения </a:t>
            </a: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сроков </a:t>
            </a:r>
            <a:r>
              <a:rPr lang="ru-RU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обследования и направления на лечение пациентов с </a:t>
            </a: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момента </a:t>
            </a:r>
            <a:r>
              <a:rPr lang="ru-RU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выявления/подозрения на ЗНО </a:t>
            </a: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постановки диагноза пациентам </a:t>
            </a:r>
            <a:r>
              <a:rPr lang="ru-RU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онкологического заболеваниям осуществляется при проведении МЭЭ по случаям, отобранным в автоматическом режиме СП 3 по следующим критериям:</a:t>
            </a:r>
          </a:p>
        </p:txBody>
      </p:sp>
    </p:spTree>
    <p:extLst>
      <p:ext uri="{BB962C8B-B14F-4D97-AF65-F5344CB8AC3E}">
        <p14:creationId xmlns:p14="http://schemas.microsoft.com/office/powerpoint/2010/main" val="369098751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endParaRPr lang="ru-RU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1367968" y="321509"/>
            <a:ext cx="7440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стадии ЗНО и выбор метода лечения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45646" y="1148316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236221" y="1406832"/>
            <a:ext cx="8648700" cy="4885165"/>
          </a:xfrm>
          <a:prstGeom prst="rect">
            <a:avLst/>
          </a:prstGeom>
        </p:spPr>
        <p:txBody>
          <a:bodyPr wrap="square" lIns="144000" tIns="72000" rIns="144000" bIns="7200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Контроль определения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стадии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онкологического заболевания </a:t>
            </a:r>
            <a:endParaRPr lang="ru-RU" sz="20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выбора метода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лечения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ЭКМП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при выявлении несоответствия стадии заболевания и Т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NM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(сопоставление признака «Стадия заболевания» и признаков «Значение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Tumor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«Значение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Nodus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 «Значение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Metastasis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со справочником соответствия стадии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TNM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2900" indent="-342900" algn="just">
              <a:buFontTx/>
              <a:buChar char="-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КМП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выбранный метод лечения онкологического заболевания не соответствует клиническим рекомендациям  (соответствие выбранного метода лечения с признаком «Стадия заболевания» на соответствие клиническим рекомендациям, утвержденным Ассоциацией онкологов России);</a:t>
            </a:r>
          </a:p>
          <a:p>
            <a:pPr marL="342900" indent="-342900">
              <a:buFontTx/>
              <a:buChar char="-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достоверности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противопоказаний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МЭЭ/ЭКМП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 достоверность наличия противопоказаний при заполнении поля «Сведения об имеющихся противопоказаниях и отказах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08465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299388" y="200492"/>
            <a:ext cx="744075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3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III. </a:t>
            </a:r>
            <a:r>
              <a:rPr lang="ru-RU" sz="23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Контроль степени достижения запланированного результата при проведении химиотерапии</a:t>
            </a:r>
            <a:endParaRPr lang="ru-RU" sz="2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145646" y="1148316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51460" y="1328921"/>
            <a:ext cx="8641079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100 % случаев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признаком лечения онкологического заболевания лекарственной терапией (химиотерапией) и/или  при наличии заполненных полей раздела «Сведения о КСГ/КПГ», отобранным по  соответствующим кодам КСГ, подвергаются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тематической МЭЭ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предмет соблюдения своевременности начала, окончания и возобновления очередного цикла введения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химиопрепаратов.</a:t>
            </a:r>
          </a:p>
          <a:p>
            <a:pPr algn="just"/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выявлении признаков нарушения качества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МП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пециалист-эксперт оформляет </a:t>
            </a: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«Протокол выполнения клинических рекомендаций»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экз.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передает 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6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ЭКМП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 rot="10800000" flipH="1" flipV="1">
            <a:off x="4020967" y="4777741"/>
            <a:ext cx="1102063" cy="922020"/>
          </a:xfrm>
          <a:prstGeom prst="downArrow">
            <a:avLst>
              <a:gd name="adj1" fmla="val 50000"/>
              <a:gd name="adj2" fmla="val 392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77680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246048" y="148862"/>
            <a:ext cx="7440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степени достижения запланированного результата при проведении химиотерапии</a:t>
            </a:r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1440000" y="107983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45646" y="1148316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Текст 4"/>
          <p:cNvSpPr txBox="1">
            <a:spLocks/>
          </p:cNvSpPr>
          <p:nvPr/>
        </p:nvSpPr>
        <p:spPr>
          <a:xfrm>
            <a:off x="234259" y="1252032"/>
            <a:ext cx="8640371" cy="87512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>
                <a:alpha val="37000"/>
              </a:schemeClr>
            </a:solidFill>
          </a:ln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 выявлении признаков нарушения качества МП отбираются на ЭКМП случаи несоблюдения своевременности начала, окончания и возобновления курсов химиотерапии (при отсутствии признаков «противопоказание» или «отказ»).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Специалист–эксперт в рамках отбора на ЭКМП оформляет «Протокол выполнения клинических рекомендаций» (приложение 3 к МР) в 2 экземплярах: 1-приложение к акту МЭЭ, 2 – передаёт эксперту КМП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7"/>
          <p:cNvSpPr txBox="1">
            <a:spLocks/>
          </p:cNvSpPr>
          <p:nvPr/>
        </p:nvSpPr>
        <p:spPr>
          <a:xfrm>
            <a:off x="234259" y="2273698"/>
            <a:ext cx="8640371" cy="42795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lIns="72000" tIns="72000" rIns="0" bIns="7200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Критерии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Да/Нет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Наличие в первичной медицинской документации информированного добровольного согласия пациента, включая полную информацию о целях, методах и связанном риске, различных схемах и вариантах ХТ, применения отдельных препаратов и их комбинаций, предполагаемом результате (нужное подчеркнуть)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Наличие в первичной медицинской документации протокола консилиума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Наличие в ПМД полного протокола гистологического исследования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Наличие в ПМД полного протокола </a:t>
            </a:r>
            <a:r>
              <a:rPr lang="ru-RU" sz="600" b="1" dirty="0" err="1" smtClean="0">
                <a:latin typeface="Times New Roman" pitchFamily="18" charset="0"/>
                <a:cs typeface="Times New Roman" pitchFamily="18" charset="0"/>
              </a:rPr>
              <a:t>иммуногистохимического</a:t>
            </a: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 исследования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Диагноз по МКБ-10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N КСГ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Код и наименование схемы ХТ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N курса ХТ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N линии ХТ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ХТ препарат и доза: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Масса тела: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Отсутствие расчета разовой дозы ХТ препарата, обоснования режима ХТ, способа и кратности введения ЛП, длительность курса и обоснования назначения конкретного ЛС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Рост: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Площадь тела: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Наличие обоснования редукции (уменьшения) дозы ХТ препарата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Лабораторные показатели от _____________ (дата) перед началом ХТ: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Гемоглобин _______ Эритроциты ______ Лейкоциты _______ МНО ______ АЧТВ ______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Дата введения ХТ препарата: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Введение ХТ препарата в дозе, не соответствующей расчету по площади поверхности тела или массе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Нарушения </a:t>
            </a:r>
            <a:r>
              <a:rPr lang="ru-RU" sz="600" b="1" dirty="0" err="1" smtClean="0">
                <a:latin typeface="Times New Roman" pitchFamily="18" charset="0"/>
                <a:cs typeface="Times New Roman" pitchFamily="18" charset="0"/>
              </a:rPr>
              <a:t>дозо</a:t>
            </a: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-интервальных требований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Невыполнение требований своевременного начала, окончания и возобновления очередного цикла введения ХТ препаратов, несоблюдение сроков лечения курсами ХТ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Нарушение </a:t>
            </a:r>
            <a:r>
              <a:rPr lang="ru-RU" sz="600" b="1" dirty="0" err="1" smtClean="0">
                <a:latin typeface="Times New Roman" pitchFamily="18" charset="0"/>
                <a:cs typeface="Times New Roman" pitchFamily="18" charset="0"/>
              </a:rPr>
              <a:t>этапности</a:t>
            </a: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 лечения, отсутствие или несвоевременный перевод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Дата предыдущего введения: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Дата следующего введения: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Оценены факторы риска для </a:t>
            </a:r>
            <a:r>
              <a:rPr lang="ru-RU" sz="600" b="1" dirty="0" err="1" smtClean="0">
                <a:latin typeface="Times New Roman" pitchFamily="18" charset="0"/>
                <a:cs typeface="Times New Roman" pitchFamily="18" charset="0"/>
              </a:rPr>
              <a:t>антикоагулянтной</a:t>
            </a: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 профилактики ВТЭО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Выполнены все требования клинических рекомендаций по профилактике и лечению тошноты и рвоты, включая указание препаратов, доз, периодов и времени введения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Выполнены все требования клинических рекомендаций по профилактике кардиоваскулярной токсичности, индуцированной ХТ и </a:t>
            </a:r>
            <a:r>
              <a:rPr lang="ru-RU" sz="600" b="1" dirty="0" err="1" smtClean="0">
                <a:latin typeface="Times New Roman" pitchFamily="18" charset="0"/>
                <a:cs typeface="Times New Roman" pitchFamily="18" charset="0"/>
              </a:rPr>
              <a:t>таргетными</a:t>
            </a: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 препаратами.</a:t>
            </a:r>
          </a:p>
          <a:p>
            <a:pPr marL="360363" indent="0">
              <a:buNone/>
            </a:pP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При лечении </a:t>
            </a:r>
            <a:r>
              <a:rPr lang="ru-RU" sz="600" b="1" dirty="0" err="1" smtClean="0">
                <a:latin typeface="Times New Roman" pitchFamily="18" charset="0"/>
                <a:cs typeface="Times New Roman" pitchFamily="18" charset="0"/>
              </a:rPr>
              <a:t>антрациклинами</a:t>
            </a: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600" b="1" dirty="0" err="1" smtClean="0">
                <a:latin typeface="Times New Roman" pitchFamily="18" charset="0"/>
                <a:cs typeface="Times New Roman" pitchFamily="18" charset="0"/>
              </a:rPr>
              <a:t>трастузумабом</a:t>
            </a:r>
            <a:r>
              <a:rPr lang="ru-RU" sz="600" b="1" dirty="0" smtClean="0">
                <a:latin typeface="Times New Roman" pitchFamily="18" charset="0"/>
                <a:cs typeface="Times New Roman" pitchFamily="18" charset="0"/>
              </a:rPr>
              <a:t> - выполнение ЭХО КГ перед началом терапии и далее через 3, 6, 9, 12, 18 месяцев</a:t>
            </a:r>
          </a:p>
          <a:p>
            <a:pPr marL="0" indent="0">
              <a:buNone/>
            </a:pPr>
            <a:endParaRPr lang="ru-RU" sz="7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7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00541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" name="Рисунок 12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1440000" y="44624"/>
            <a:ext cx="7523247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45645" y="1161999"/>
            <a:ext cx="8817599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1487489" y="125746"/>
            <a:ext cx="73669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степени достижения запланированного результата при проведении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химиотерапии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13914" y="1649730"/>
            <a:ext cx="8481060" cy="4427220"/>
          </a:xfrm>
          <a:prstGeom prst="rect">
            <a:avLst/>
          </a:prstGeom>
          <a:noFill/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glow rad="50800">
              <a:schemeClr val="tx2">
                <a:lumMod val="60000"/>
                <a:lumOff val="40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Текст 4"/>
          <p:cNvSpPr txBox="1">
            <a:spLocks/>
          </p:cNvSpPr>
          <p:nvPr/>
        </p:nvSpPr>
        <p:spPr>
          <a:xfrm>
            <a:off x="371064" y="1706880"/>
            <a:ext cx="8366760" cy="431292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>
                <a:alpha val="37000"/>
              </a:schemeClr>
            </a:solidFill>
          </a:ln>
        </p:spPr>
        <p:txBody>
          <a:bodyPr lIns="72000" tIns="36000" rIns="144000" bIns="3600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На ЭКМП осуществляется оценка:</a:t>
            </a:r>
          </a:p>
          <a:p>
            <a:pPr algn="ctr"/>
            <a:endParaRPr lang="ru-RU" sz="13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соответствия выбранной схемы химиотерапии стадии заболевания;</a:t>
            </a:r>
          </a:p>
          <a:p>
            <a:pPr algn="just">
              <a:spcAft>
                <a:spcPts val="1200"/>
              </a:spcAft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соответствия расчета разовой дозы введенного химиопрепарата расчету дозы по формуле с учетом массы тела или площади поверхности тела;</a:t>
            </a:r>
          </a:p>
          <a:p>
            <a:pPr algn="just">
              <a:spcAft>
                <a:spcPts val="1200"/>
              </a:spcAft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соблюдения "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дозо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-интервальных требований" при применении лекарственной и лучевой терапии;</a:t>
            </a:r>
          </a:p>
          <a:p>
            <a:pPr algn="just">
              <a:spcAft>
                <a:spcPts val="1200"/>
              </a:spcAft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полноты проведения диагностических исследований, направленных на своевременность диагностики осложнений лекарственной терапии (химиотерапии);</a:t>
            </a:r>
          </a:p>
          <a:p>
            <a:pPr algn="just">
              <a:spcAft>
                <a:spcPts val="1200"/>
              </a:spcAft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своевременности и полноты проведения пациентам поддерживающей терапии и терапии, направленной на профилактику осложнений лекарственной (химиотерапии) (в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т.ч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., тошноты и рвоты, тромбоэмболических осложнений, кардиоваскулярной токсичности,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гепатотоксичности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, анемии и лейкопении, индуцированных противоопухолевой химиотерапией);</a:t>
            </a:r>
          </a:p>
          <a:p>
            <a:pPr algn="just">
              <a:spcAft>
                <a:spcPts val="1200"/>
              </a:spcAft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отсутствия в медицинской документации определения прогноза пациента (в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т.ч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. в рамках консилиума и планируемого результата оказания МП (в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т.ч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. с учетом изменения клинической группы)</a:t>
            </a:r>
          </a:p>
        </p:txBody>
      </p:sp>
    </p:spTree>
    <p:extLst>
      <p:ext uri="{BB962C8B-B14F-4D97-AF65-F5344CB8AC3E}">
        <p14:creationId xmlns:p14="http://schemas.microsoft.com/office/powerpoint/2010/main" val="110471506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132383" y="179931"/>
            <a:ext cx="791473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cap="all" dirty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Статья 40. </a:t>
            </a:r>
            <a:r>
              <a:rPr lang="ru-RU" sz="2000" b="1" cap="all" dirty="0" smtClean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326-ФЗ «Организация </a:t>
            </a:r>
            <a:r>
              <a:rPr lang="ru-RU" sz="2000" b="1" cap="all" dirty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контроля объемов, сроков, качества и </a:t>
            </a:r>
            <a:r>
              <a:rPr lang="ru-RU" sz="2000" b="1" cap="all" dirty="0" smtClean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условий»</a:t>
            </a:r>
            <a:endParaRPr lang="ru-RU" sz="3200" b="1" cap="all" dirty="0">
              <a:solidFill>
                <a:srgbClr val="4F81BD">
                  <a:lumMod val="75000"/>
                </a:srgbClr>
              </a:solidFill>
              <a:cs typeface="Arial" pitchFamily="34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1260000" y="129600"/>
            <a:ext cx="763200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Рисунок 13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5" name="Скругленный прямоугольник 14"/>
          <p:cNvSpPr/>
          <p:nvPr/>
        </p:nvSpPr>
        <p:spPr>
          <a:xfrm>
            <a:off x="251520" y="1038670"/>
            <a:ext cx="8683728" cy="2069049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объемов, сроков, качества и условий предоставления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помощи медицинскими организациями в объеме и на условиях, которые установлены территориальной программой обязательного медицинского страхования и договором на оказание и оплату медицинской помощи по обязательному медицинскому страхованию, проводится в соответствии с порядком организации и проведения контроля объемов, сроков, качества и условий предоставления медицинской помощи, установленным ФФОМС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000232" y="3107720"/>
            <a:ext cx="2859106" cy="9286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ТФОМС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межтерриториальной помощи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929190" y="3107720"/>
            <a:ext cx="2928958" cy="94296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>
              <a:solidFill>
                <a:schemeClr val="tx1"/>
              </a:solidFill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СМО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оказании медицинской помощи жителям Московской области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18" name="Выгнутая влево стрелка 17"/>
          <p:cNvSpPr/>
          <p:nvPr/>
        </p:nvSpPr>
        <p:spPr>
          <a:xfrm>
            <a:off x="1142976" y="3322034"/>
            <a:ext cx="731838" cy="1216025"/>
          </a:xfrm>
          <a:prstGeom prst="curvedRightArrow">
            <a:avLst/>
          </a:prstGeom>
          <a:solidFill>
            <a:schemeClr val="tx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9" name="Выгнутая вправо стрелка 18"/>
          <p:cNvSpPr/>
          <p:nvPr/>
        </p:nvSpPr>
        <p:spPr>
          <a:xfrm>
            <a:off x="7929586" y="3322034"/>
            <a:ext cx="730250" cy="1216025"/>
          </a:xfrm>
          <a:prstGeom prst="curvedLeftArrow">
            <a:avLst/>
          </a:prstGeom>
          <a:solidFill>
            <a:schemeClr val="tx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>
              <a:solidFill>
                <a:schemeClr val="tx1"/>
              </a:solidFill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142844" y="4607918"/>
            <a:ext cx="2016125" cy="14157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МЭК – медико-экономического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контроля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Технический контроль реестра счетов в автоматическом режиме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 (100% случаев)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2357422" y="4465042"/>
            <a:ext cx="3000396" cy="18573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2060"/>
            </a:solidFill>
            <a:miter lim="800000"/>
            <a:headEnd/>
            <a:tailEnd/>
          </a:ln>
        </p:spPr>
        <p:txBody>
          <a:bodyPr lIns="72000" tIns="0" rIns="0" bIns="0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МЭЭ – медико-экономической экспертизы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Установление соответствия фактических сроков оказания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медицинской помощи, объема предъявленных к оплате услуг записям в первичной медицинской документации и учетно-отчетной документации медицинской организации</a:t>
            </a: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5715008" y="4465043"/>
            <a:ext cx="3214710" cy="19543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2060"/>
            </a:solidFill>
            <a:miter lim="800000"/>
            <a:headEnd/>
            <a:tailEnd/>
          </a:ln>
        </p:spPr>
        <p:txBody>
          <a:bodyPr wrap="square" lIns="72000" tIns="0" rIns="0" bIns="0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ЭКМП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– экспертизы качества медицинской помощи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ru-RU" sz="1100" b="1" dirty="0">
                <a:latin typeface="Georgia" pitchFamily="18" charset="0"/>
              </a:rPr>
              <a:t>Выявление нарушений в оказании медицинской помощи, в том числе оценка правильности выбора медицинской технологии, степени достижения запланированного результата и установление причинно-следственных связей выявленных дефектов в оказании медицинской помощи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428992" y="4107852"/>
            <a:ext cx="2808288" cy="2857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Путём проведения</a:t>
            </a:r>
          </a:p>
        </p:txBody>
      </p:sp>
      <p:sp>
        <p:nvSpPr>
          <p:cNvPr id="24" name="Стрелка вниз 23"/>
          <p:cNvSpPr/>
          <p:nvPr/>
        </p:nvSpPr>
        <p:spPr>
          <a:xfrm>
            <a:off x="5429256" y="4536480"/>
            <a:ext cx="215900" cy="1584325"/>
          </a:xfrm>
          <a:prstGeom prst="downArrow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0" y="6465306"/>
            <a:ext cx="9144000" cy="2760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плановая     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        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тематическая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                             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целевая   </a:t>
            </a:r>
            <a:r>
              <a:rPr lang="ru-RU" sz="1800" b="1" dirty="0">
                <a:solidFill>
                  <a:srgbClr val="C00000"/>
                </a:solidFill>
                <a:latin typeface="Arial Black" pitchFamily="34" charset="0"/>
              </a:rPr>
              <a:t>  </a:t>
            </a:r>
            <a:r>
              <a:rPr lang="ru-RU" sz="1800" dirty="0">
                <a:solidFill>
                  <a:srgbClr val="C00000"/>
                </a:solidFill>
              </a:rPr>
              <a:t>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61869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241426" y="141288"/>
            <a:ext cx="79025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167855" y="560932"/>
            <a:ext cx="7902575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41425" y="160338"/>
            <a:ext cx="7817517" cy="3936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2500"/>
              </a:lnSpc>
              <a:defRPr sz="2000" b="1" cap="sm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z="1800" dirty="0" smtClean="0"/>
              <a:t>МЕДИКО-ЭКОНОМИЧЕСКИЙ КОНТРОЛЬ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1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5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  <p:sp>
        <p:nvSpPr>
          <p:cNvPr id="2" name="AutoShape 2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0497" y="1542337"/>
            <a:ext cx="896844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dirty="0"/>
              <a:t>﻿</a:t>
            </a:r>
            <a:r>
              <a:rPr lang="ru-RU" sz="1400" dirty="0"/>
              <a:t>1) проверки реестров счетов на соответствие установленному порядку информационного взаимодействия в сфере обязательного медицинского </a:t>
            </a:r>
            <a:r>
              <a:rPr lang="ru-RU" sz="1400" dirty="0" smtClean="0"/>
              <a:t>страхования ( </a:t>
            </a:r>
            <a:r>
              <a:rPr lang="ru-RU" sz="1400" dirty="0"/>
              <a:t>Приказ </a:t>
            </a:r>
            <a:r>
              <a:rPr lang="ru-RU" sz="1400" dirty="0" smtClean="0"/>
              <a:t>ФФОМС  </a:t>
            </a:r>
            <a:r>
              <a:rPr lang="ru-RU" sz="1400" dirty="0"/>
              <a:t>от 7 апреля 2011 г. N </a:t>
            </a:r>
            <a:r>
              <a:rPr lang="ru-RU" sz="1400" dirty="0" smtClean="0"/>
              <a:t>79)</a:t>
            </a:r>
            <a:endParaRPr lang="ru-RU" sz="1400" dirty="0"/>
          </a:p>
          <a:p>
            <a:pPr algn="just"/>
            <a:r>
              <a:rPr lang="ru-RU" sz="1400" dirty="0"/>
              <a:t>2) идентификации лица, застрахованного конкретной страховой медицинской организацией;</a:t>
            </a:r>
          </a:p>
          <a:p>
            <a:pPr algn="just"/>
            <a:r>
              <a:rPr lang="ru-RU" sz="1400" dirty="0"/>
              <a:t>3) проверки соответствия оказанной медицинской </a:t>
            </a:r>
            <a:r>
              <a:rPr lang="ru-RU" sz="1400" dirty="0" smtClean="0"/>
              <a:t>помощи ТПОМС, действующей лицензии, условиям договора;</a:t>
            </a:r>
            <a:endParaRPr lang="ru-RU" sz="1400" dirty="0"/>
          </a:p>
          <a:p>
            <a:pPr algn="just"/>
            <a:r>
              <a:rPr lang="ru-RU" sz="1400" dirty="0" smtClean="0"/>
              <a:t>4</a:t>
            </a:r>
            <a:r>
              <a:rPr lang="ru-RU" sz="1400" dirty="0"/>
              <a:t>) проверки обоснованности применения тарифов на оплату медицинской помощи за счет средств </a:t>
            </a:r>
            <a:r>
              <a:rPr lang="ru-RU" sz="1400" dirty="0" smtClean="0"/>
              <a:t>ОМС</a:t>
            </a:r>
          </a:p>
          <a:p>
            <a:pPr algn="just"/>
            <a:r>
              <a:rPr lang="ru-RU" sz="1400" dirty="0" smtClean="0"/>
              <a:t>5</a:t>
            </a:r>
            <a:r>
              <a:rPr lang="ru-RU" sz="1400" dirty="0"/>
              <a:t>) установления отсутствия превышения медицинской организацией объемов медицинской помощи, подлежащих оплате за счет средств </a:t>
            </a:r>
            <a:r>
              <a:rPr lang="ru-RU" sz="1400" dirty="0" smtClean="0"/>
              <a:t>ОМС, </a:t>
            </a:r>
            <a:r>
              <a:rPr lang="ru-RU" sz="1400" dirty="0"/>
              <a:t>установленных решением комиссии по разработке </a:t>
            </a:r>
            <a:r>
              <a:rPr lang="ru-RU" sz="1400" dirty="0" smtClean="0"/>
              <a:t>ТПОМС, </a:t>
            </a:r>
            <a:r>
              <a:rPr lang="ru-RU" sz="1400" dirty="0"/>
              <a:t>созданной в субъекте </a:t>
            </a:r>
            <a:r>
              <a:rPr lang="ru-RU" sz="1400" dirty="0" smtClean="0"/>
              <a:t>РФ </a:t>
            </a:r>
            <a:r>
              <a:rPr lang="ru-RU" sz="1400" dirty="0"/>
              <a:t>в соответствии с </a:t>
            </a:r>
            <a:r>
              <a:rPr lang="ru-RU" sz="1400" dirty="0" smtClean="0"/>
              <a:t>ч. </a:t>
            </a:r>
            <a:r>
              <a:rPr lang="ru-RU" sz="1400" dirty="0"/>
              <a:t>9 статьи 36 Федерального закона </a:t>
            </a:r>
            <a:r>
              <a:rPr lang="ru-RU" sz="1400" dirty="0" smtClean="0"/>
              <a:t> 326-ФЗ;</a:t>
            </a:r>
            <a:endParaRPr lang="ru-RU" sz="1400" dirty="0"/>
          </a:p>
          <a:p>
            <a:pPr algn="just"/>
            <a:r>
              <a:rPr lang="ru-RU" sz="1400" dirty="0"/>
              <a:t>6) выявления случаев </a:t>
            </a:r>
            <a:r>
              <a:rPr lang="ru-RU" sz="1400" dirty="0" err="1"/>
              <a:t>невключения</a:t>
            </a:r>
            <a:r>
              <a:rPr lang="ru-RU" sz="1400" dirty="0"/>
              <a:t> или несвоевременного включения в группу диспансерного наблюдения застрахованных лиц, которым по результатам проведения профилактических мероприятий или оказания иной медицинской помощи впервые установлены диагнозы, при которых предусмотрено диспансерное наблюдение, а также несоблюдения установленной периодичности осмотров граждан, включенных в группы диспансерного наблюдения, в соответствии с порядком и периодичностью проведения диспансерного наблюдения и перечнем включаемых в них </a:t>
            </a:r>
            <a:r>
              <a:rPr lang="ru-RU" sz="1400" dirty="0" smtClean="0"/>
              <a:t>исследований</a:t>
            </a:r>
            <a:endParaRPr lang="ru-RU" sz="14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274723" y="620688"/>
            <a:ext cx="7835980" cy="935341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﻿При медико-экономическом контроле проводится контроль оказанной и поданной на оплату за счет средств ОМС медицинской помощи по каждому страховому случаю в целях: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23036" y="4653560"/>
            <a:ext cx="8903367" cy="708108"/>
          </a:xfrm>
          <a:prstGeom prst="roundRect">
            <a:avLst>
              <a:gd name="adj" fmla="val 2204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﻿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Выявленные в реестрах счетов нарушения отражаются в акте МЭК с указанием суммы уменьшения счета по каждой записи реестра, содержащей сведения о нарушениях при оказании медицинской помощи.</a:t>
            </a:r>
          </a:p>
        </p:txBody>
      </p:sp>
      <p:pic>
        <p:nvPicPr>
          <p:cNvPr id="11" name="Рисунок 10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108726" y="5517232"/>
            <a:ext cx="8979933" cy="129614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﻿﻿При наличии отклоненных от оплаты счетов на оплату медицинской помощи по результатам проведенного СМО МЭК МО вправе доработать и представить в СМО отклоненные ранее от оплаты счета на оплату медицинской помощи и реестры счетов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позднее двадцати пяти рабочих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дней с даты получения акта от СМО, сформированного по результатам МЭК первично представленного МО счета на оплату медицинской помощи.</a:t>
            </a:r>
          </a:p>
        </p:txBody>
      </p:sp>
    </p:spTree>
    <p:extLst>
      <p:ext uri="{BB962C8B-B14F-4D97-AF65-F5344CB8AC3E}">
        <p14:creationId xmlns:p14="http://schemas.microsoft.com/office/powerpoint/2010/main" val="30722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Прямая соединительная линия 32"/>
          <p:cNvCxnSpPr/>
          <p:nvPr/>
        </p:nvCxnSpPr>
        <p:spPr>
          <a:xfrm>
            <a:off x="1260000" y="164637"/>
            <a:ext cx="763200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328851" y="589516"/>
            <a:ext cx="7632000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Стрелка вниз 1"/>
          <p:cNvSpPr/>
          <p:nvPr/>
        </p:nvSpPr>
        <p:spPr>
          <a:xfrm>
            <a:off x="4001350" y="2204864"/>
            <a:ext cx="1224080" cy="48686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6514" y="1020927"/>
            <a:ext cx="8680552" cy="1255945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МЭЭ- ﻿ установление соответствия фактических сроков оказания медицинской помощи, объема предъявленных к оплате медицинских услуг записям в первичной медицинской документации и учетно-отчетной документации медицинской организации.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301598" y="2689959"/>
            <a:ext cx="8725159" cy="1063047"/>
            <a:chOff x="248242" y="3860761"/>
            <a:chExt cx="8709604" cy="963883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48242" y="3860761"/>
              <a:ext cx="8709604" cy="51510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>
                  <a:solidFill>
                    <a:schemeClr val="tx1"/>
                  </a:solidFill>
                </a:rPr>
                <a:t>Плановая – случайная выборка</a:t>
              </a:r>
              <a:r>
                <a:rPr lang="ru-RU" sz="1400" dirty="0">
                  <a:solidFill>
                    <a:schemeClr val="tx1"/>
                  </a:solidFill>
                </a:rPr>
                <a:t> </a:t>
              </a:r>
              <a:r>
                <a:rPr lang="ru-RU" sz="1400" b="1" dirty="0">
                  <a:solidFill>
                    <a:schemeClr val="tx1"/>
                  </a:solidFill>
                </a:rPr>
                <a:t>(СМП – 3%, АПП- 0,8%, КС-8%, ДС -8%)</a:t>
              </a: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4513146" y="4403409"/>
              <a:ext cx="4444700" cy="4212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>
                  <a:solidFill>
                    <a:schemeClr val="tx1"/>
                  </a:solidFill>
                </a:rPr>
                <a:t>Целевая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198340" y="221539"/>
            <a:ext cx="8054180" cy="344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000" b="1" cap="all" dirty="0" smtClean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Медико-</a:t>
            </a:r>
            <a:r>
              <a:rPr lang="ru-RU" sz="2000" b="1" cap="all" dirty="0" err="1" smtClean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ЭКОНОМИческая</a:t>
            </a:r>
            <a:r>
              <a:rPr lang="ru-RU" sz="2000" b="1" cap="all" dirty="0" smtClean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 экспертиза </a:t>
            </a:r>
            <a:endParaRPr lang="ru-RU" sz="2000" b="1" cap="all" dirty="0">
              <a:solidFill>
                <a:srgbClr val="4F81BD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2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6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61705" y="3322723"/>
            <a:ext cx="4107854" cy="4320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Тематическая</a:t>
            </a:r>
          </a:p>
        </p:txBody>
      </p:sp>
      <p:pic>
        <p:nvPicPr>
          <p:cNvPr id="15" name="Рисунок 14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819" y="8806"/>
            <a:ext cx="1052692" cy="89673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726" y="3836590"/>
            <a:ext cx="4040436" cy="29054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﻿проводится в отношении определенной совокупности принятых к оплате случаев оказания медицинской помощи, отобранных по тематическим признакам (например, частота и виды послеоперационных осложнений, продолжительность лечения, стоимость медицинских услуг) в каждой </a:t>
            </a:r>
            <a:r>
              <a:rPr lang="ru-RU" sz="1400" dirty="0" smtClean="0">
                <a:solidFill>
                  <a:schemeClr val="tx1"/>
                </a:solidFill>
              </a:rPr>
              <a:t>МО </a:t>
            </a:r>
            <a:r>
              <a:rPr lang="ru-RU" sz="1400" dirty="0">
                <a:solidFill>
                  <a:schemeClr val="tx1"/>
                </a:solidFill>
              </a:rPr>
              <a:t>или группе </a:t>
            </a:r>
            <a:r>
              <a:rPr lang="ru-RU" sz="1400" dirty="0" smtClean="0">
                <a:solidFill>
                  <a:schemeClr val="tx1"/>
                </a:solidFill>
              </a:rPr>
              <a:t>МО, </a:t>
            </a:r>
            <a:r>
              <a:rPr lang="ru-RU" sz="1400" dirty="0">
                <a:solidFill>
                  <a:schemeClr val="tx1"/>
                </a:solidFill>
              </a:rPr>
              <a:t>предоставляющих медицинскую помощь по </a:t>
            </a:r>
            <a:r>
              <a:rPr lang="ru-RU" sz="1400" dirty="0" smtClean="0">
                <a:solidFill>
                  <a:schemeClr val="tx1"/>
                </a:solidFill>
              </a:rPr>
              <a:t>ОМС </a:t>
            </a:r>
            <a:r>
              <a:rPr lang="ru-RU" sz="1400" dirty="0">
                <a:solidFill>
                  <a:schemeClr val="tx1"/>
                </a:solidFill>
              </a:rPr>
              <a:t>одного вида или в одних условиях, в пределах одного года с даты предоставления к оплате счетов и реестров счетов.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679092" y="3851870"/>
            <a:ext cx="4212907" cy="28083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﻿Целевая </a:t>
            </a:r>
            <a:r>
              <a:rPr lang="ru-RU" dirty="0" smtClean="0">
                <a:solidFill>
                  <a:schemeClr val="tx1"/>
                </a:solidFill>
              </a:rPr>
              <a:t>МЭЭ </a:t>
            </a:r>
            <a:r>
              <a:rPr lang="ru-RU" dirty="0">
                <a:solidFill>
                  <a:schemeClr val="tx1"/>
                </a:solidFill>
              </a:rPr>
              <a:t>проводится в течение месяца с рабочего дня, следующего за днем оформления акта </a:t>
            </a:r>
            <a:r>
              <a:rPr lang="ru-RU" dirty="0" smtClean="0">
                <a:solidFill>
                  <a:schemeClr val="tx1"/>
                </a:solidFill>
              </a:rPr>
              <a:t>МЭК.</a:t>
            </a:r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dirty="0">
                <a:solidFill>
                  <a:schemeClr val="tx1"/>
                </a:solidFill>
              </a:rPr>
              <a:t>Срок проведения целевой </a:t>
            </a:r>
            <a:r>
              <a:rPr lang="ru-RU" dirty="0" smtClean="0">
                <a:solidFill>
                  <a:schemeClr val="tx1"/>
                </a:solidFill>
              </a:rPr>
              <a:t>МЭЭ по повторным случаям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smtClean="0">
                <a:solidFill>
                  <a:schemeClr val="tx1"/>
                </a:solidFill>
              </a:rPr>
              <a:t>исчисляется </a:t>
            </a:r>
            <a:r>
              <a:rPr lang="ru-RU" dirty="0">
                <a:solidFill>
                  <a:schemeClr val="tx1"/>
                </a:solidFill>
              </a:rPr>
              <a:t>с рабочего дня, следующего за днем оформления акта </a:t>
            </a:r>
            <a:r>
              <a:rPr lang="ru-RU" dirty="0" smtClean="0">
                <a:solidFill>
                  <a:schemeClr val="tx1"/>
                </a:solidFill>
              </a:rPr>
              <a:t>МЭК </a:t>
            </a:r>
            <a:r>
              <a:rPr lang="ru-RU" dirty="0">
                <a:solidFill>
                  <a:schemeClr val="tx1"/>
                </a:solidFill>
              </a:rPr>
              <a:t>содержащего информацию о повторном обращении (госпитализации).</a:t>
            </a:r>
          </a:p>
        </p:txBody>
      </p:sp>
    </p:spTree>
    <p:extLst>
      <p:ext uri="{BB962C8B-B14F-4D97-AF65-F5344CB8AC3E}">
        <p14:creationId xmlns:p14="http://schemas.microsoft.com/office/powerpoint/2010/main" val="423222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077486" y="130551"/>
            <a:ext cx="78903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cap="all" dirty="0" smtClean="0">
                <a:solidFill>
                  <a:srgbClr val="4F81BD">
                    <a:lumMod val="75000"/>
                  </a:srgbClr>
                </a:solidFill>
              </a:rPr>
              <a:t>Целевая МЭЭ</a:t>
            </a:r>
            <a:endParaRPr lang="ru-RU" sz="2400" b="1" cap="all" dirty="0">
              <a:solidFill>
                <a:srgbClr val="4F81BD">
                  <a:lumMod val="75000"/>
                </a:srgbClr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260475" y="51795"/>
            <a:ext cx="763111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280889" y="619102"/>
            <a:ext cx="7631113" cy="1588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>
            <a:off x="107503" y="764705"/>
            <a:ext cx="8964488" cy="720078"/>
            <a:chOff x="107448" y="626689"/>
            <a:chExt cx="8857040" cy="828712"/>
          </a:xfrm>
        </p:grpSpPr>
        <p:sp>
          <p:nvSpPr>
            <p:cNvPr id="27" name="Полилиния 26"/>
            <p:cNvSpPr/>
            <p:nvPr/>
          </p:nvSpPr>
          <p:spPr bwMode="auto">
            <a:xfrm>
              <a:off x="559698" y="626691"/>
              <a:ext cx="8404790" cy="828710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﻿ </a:t>
              </a:r>
              <a:r>
                <a:rPr lang="ru-RU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оказания медицинской помощи по профилю "онкология" с применением противоопухолевой терапии;</a:t>
              </a:r>
            </a:p>
          </p:txBody>
        </p:sp>
        <p:sp>
          <p:nvSpPr>
            <p:cNvPr id="9" name="Овал 8"/>
            <p:cNvSpPr/>
            <p:nvPr/>
          </p:nvSpPr>
          <p:spPr>
            <a:xfrm>
              <a:off x="107448" y="626689"/>
              <a:ext cx="569160" cy="66297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ru-RU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Полилиния 33"/>
          <p:cNvSpPr/>
          <p:nvPr/>
        </p:nvSpPr>
        <p:spPr bwMode="auto">
          <a:xfrm>
            <a:off x="542851" y="1665862"/>
            <a:ext cx="8560359" cy="577800"/>
          </a:xfrm>
          <a:custGeom>
            <a:avLst/>
            <a:gdLst>
              <a:gd name="connsiteX0" fmla="*/ 0 w 7923150"/>
              <a:gd name="connsiteY0" fmla="*/ 0 h 783071"/>
              <a:gd name="connsiteX1" fmla="*/ 7923150 w 7923150"/>
              <a:gd name="connsiteY1" fmla="*/ 0 h 783071"/>
              <a:gd name="connsiteX2" fmla="*/ 7923150 w 7923150"/>
              <a:gd name="connsiteY2" fmla="*/ 783071 h 783071"/>
              <a:gd name="connsiteX3" fmla="*/ 0 w 7923150"/>
              <a:gd name="connsiteY3" fmla="*/ 783071 h 783071"/>
              <a:gd name="connsiteX4" fmla="*/ 0 w 7923150"/>
              <a:gd name="connsiteY4" fmla="*/ 0 h 78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3150" h="783071">
                <a:moveTo>
                  <a:pt x="0" y="0"/>
                </a:moveTo>
                <a:lnTo>
                  <a:pt x="7923150" y="0"/>
                </a:lnTo>
                <a:lnTo>
                  <a:pt x="7923150" y="783071"/>
                </a:lnTo>
                <a:lnTo>
                  <a:pt x="0" y="78307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﻿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получения жалоб от застрахованного лица или его представителя на доступность медицинской помощи в медицинской организации;</a:t>
            </a:r>
          </a:p>
        </p:txBody>
      </p:sp>
      <p:sp>
        <p:nvSpPr>
          <p:cNvPr id="41" name="Полилиния 40"/>
          <p:cNvSpPr/>
          <p:nvPr/>
        </p:nvSpPr>
        <p:spPr bwMode="auto">
          <a:xfrm>
            <a:off x="526435" y="2492896"/>
            <a:ext cx="8464400" cy="1728192"/>
          </a:xfrm>
          <a:custGeom>
            <a:avLst/>
            <a:gdLst>
              <a:gd name="connsiteX0" fmla="*/ 0 w 7923150"/>
              <a:gd name="connsiteY0" fmla="*/ 0 h 783071"/>
              <a:gd name="connsiteX1" fmla="*/ 7923150 w 7923150"/>
              <a:gd name="connsiteY1" fmla="*/ 0 h 783071"/>
              <a:gd name="connsiteX2" fmla="*/ 7923150 w 7923150"/>
              <a:gd name="connsiteY2" fmla="*/ 783071 h 783071"/>
              <a:gd name="connsiteX3" fmla="*/ 0 w 7923150"/>
              <a:gd name="connsiteY3" fmla="*/ 783071 h 783071"/>
              <a:gd name="connsiteX4" fmla="*/ 0 w 7923150"/>
              <a:gd name="connsiteY4" fmla="*/ 0 h 78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3150" h="783071">
                <a:moveTo>
                  <a:pt x="0" y="0"/>
                </a:moveTo>
                <a:lnTo>
                  <a:pt x="7923150" y="0"/>
                </a:lnTo>
                <a:lnTo>
                  <a:pt x="7923150" y="783071"/>
                </a:lnTo>
                <a:lnTo>
                  <a:pt x="0" y="783071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﻿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несвоевременной постановки на диспансерное наблюдение застрахованных лиц, которым по результатам проведения профилактических мероприятий или оказания иной медицинской помощи впервые установлены диагнозы, при которых предусмотрено диспансерное наблюдение, а также несоблюдения установленной периодичности осмотров граждан, включенных в группы диспансерного наблюдения, в соответствии с порядком и периодичностью проведения диспансерного наблюдения и перечнем включаемых в них исследований;</a:t>
            </a:r>
          </a:p>
        </p:txBody>
      </p:sp>
      <p:grpSp>
        <p:nvGrpSpPr>
          <p:cNvPr id="50" name="Группа 49"/>
          <p:cNvGrpSpPr/>
          <p:nvPr/>
        </p:nvGrpSpPr>
        <p:grpSpPr>
          <a:xfrm>
            <a:off x="107503" y="5367536"/>
            <a:ext cx="8878069" cy="1137525"/>
            <a:chOff x="214682" y="2777488"/>
            <a:chExt cx="8675558" cy="1149601"/>
          </a:xfrm>
        </p:grpSpPr>
        <p:sp>
          <p:nvSpPr>
            <p:cNvPr id="51" name="Полилиния 50"/>
            <p:cNvSpPr/>
            <p:nvPr/>
          </p:nvSpPr>
          <p:spPr bwMode="auto">
            <a:xfrm>
              <a:off x="575111" y="2777488"/>
              <a:ext cx="8315129" cy="1149601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408654" tIns="38100" rIns="38100" bIns="38100" spcCol="1270" anchor="ctr"/>
            <a:lstStyle/>
            <a:p>
              <a:pPr algn="just"/>
              <a:r>
                <a:rPr lang="ru-RU" sz="1600" dirty="0"/>
                <a:t>﻿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госпитализации застрахованного лица, медицинская помощь которому должна быть оказана в плановой форме в стационаре (структурном подразделении стационара) другого профиля в соответствии с порядками оказания медицинской помощи (в целях настоящего Порядка далее - непрофильная госпитализация).</a:t>
              </a:r>
            </a:p>
          </p:txBody>
        </p:sp>
        <p:sp>
          <p:nvSpPr>
            <p:cNvPr id="52" name="Овал 51"/>
            <p:cNvSpPr/>
            <p:nvPr/>
          </p:nvSpPr>
          <p:spPr>
            <a:xfrm>
              <a:off x="214682" y="3045326"/>
              <a:ext cx="641942" cy="602447"/>
            </a:xfrm>
            <a:prstGeom prst="ellipse">
              <a:avLst/>
            </a:prstGeom>
            <a:solidFill>
              <a:srgbClr val="FFFFCC"/>
            </a:solidFill>
            <a:ln>
              <a:solidFill>
                <a:srgbClr val="FFFF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16467" y="4365104"/>
            <a:ext cx="8968925" cy="864093"/>
            <a:chOff x="122681" y="1447191"/>
            <a:chExt cx="8666961" cy="487436"/>
          </a:xfrm>
        </p:grpSpPr>
        <p:sp>
          <p:nvSpPr>
            <p:cNvPr id="59" name="Полилиния 58"/>
            <p:cNvSpPr/>
            <p:nvPr/>
          </p:nvSpPr>
          <p:spPr bwMode="auto">
            <a:xfrm>
              <a:off x="652977" y="1447191"/>
              <a:ext cx="8136665" cy="487436"/>
            </a:xfrm>
            <a:custGeom>
              <a:avLst/>
              <a:gdLst>
                <a:gd name="connsiteX0" fmla="*/ 0 w 7923150"/>
                <a:gd name="connsiteY0" fmla="*/ 0 h 783071"/>
                <a:gd name="connsiteX1" fmla="*/ 7923150 w 7923150"/>
                <a:gd name="connsiteY1" fmla="*/ 0 h 783071"/>
                <a:gd name="connsiteX2" fmla="*/ 7923150 w 7923150"/>
                <a:gd name="connsiteY2" fmla="*/ 783071 h 783071"/>
                <a:gd name="connsiteX3" fmla="*/ 0 w 7923150"/>
                <a:gd name="connsiteY3" fmla="*/ 783071 h 783071"/>
                <a:gd name="connsiteX4" fmla="*/ 0 w 7923150"/>
                <a:gd name="connsiteY4" fmla="*/ 0 h 7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3150" h="783071">
                  <a:moveTo>
                    <a:pt x="0" y="0"/>
                  </a:moveTo>
                  <a:lnTo>
                    <a:pt x="7923150" y="0"/>
                  </a:lnTo>
                  <a:lnTo>
                    <a:pt x="7923150" y="783071"/>
                  </a:lnTo>
                  <a:lnTo>
                    <a:pt x="0" y="7830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﻿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повторных обращений по поводу одного и того же заболевания: в течение тридцати дней - при оказании медицинской помощи амбулаторно, стационарно; в течение двадцати четырех часов от момента предшествующего вызова - при повторном вызове скорой медицинской помощи;</a:t>
              </a:r>
            </a:p>
          </p:txBody>
        </p:sp>
        <p:sp>
          <p:nvSpPr>
            <p:cNvPr id="60" name="Овал 59"/>
            <p:cNvSpPr/>
            <p:nvPr/>
          </p:nvSpPr>
          <p:spPr>
            <a:xfrm>
              <a:off x="122681" y="1482529"/>
              <a:ext cx="561217" cy="33024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ru-RU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1" name="Овал 60"/>
          <p:cNvSpPr/>
          <p:nvPr/>
        </p:nvSpPr>
        <p:spPr>
          <a:xfrm>
            <a:off x="16466" y="1616484"/>
            <a:ext cx="618449" cy="62717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-21213" y="3042248"/>
            <a:ext cx="656129" cy="670567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7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9334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241426" y="141288"/>
            <a:ext cx="79025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238401" y="859956"/>
            <a:ext cx="7902575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71800" y="260648"/>
            <a:ext cx="6287142" cy="4140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2500"/>
              </a:lnSpc>
              <a:defRPr sz="2000" b="1" cap="sm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z="2400" dirty="0" smtClean="0"/>
              <a:t>Врач эксперт,  осуществляющий МЭЭ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4" name="Плюс 33"/>
          <p:cNvSpPr/>
          <p:nvPr/>
        </p:nvSpPr>
        <p:spPr>
          <a:xfrm rot="5400000">
            <a:off x="3720236" y="1742975"/>
            <a:ext cx="559733" cy="561757"/>
          </a:xfrm>
          <a:prstGeom prst="mathPlus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0" y="1743987"/>
            <a:ext cx="2880320" cy="6682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высшее образование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40483" y="3717032"/>
            <a:ext cx="3949775" cy="9450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стаж работы по врачебной специальности не менее 5 лет</a:t>
            </a:r>
          </a:p>
        </p:txBody>
      </p:sp>
      <p:sp>
        <p:nvSpPr>
          <p:cNvPr id="1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8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120741" y="2564904"/>
            <a:ext cx="4320479" cy="87589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свидетельство об аккредитации специалиста или сертификат специалиста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716016" y="5013176"/>
            <a:ext cx="4320479" cy="87589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подготовка по вопросам экспертной деятельности в сфере ОМС</a:t>
            </a:r>
          </a:p>
        </p:txBody>
      </p:sp>
      <p:sp>
        <p:nvSpPr>
          <p:cNvPr id="2" name="AutoShape 2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95936" y="1000711"/>
            <a:ext cx="2880320" cy="6682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Врач</a:t>
            </a:r>
            <a:endParaRPr lang="ru-RU" sz="2000" b="1" dirty="0">
              <a:solidFill>
                <a:srgbClr val="00729A"/>
              </a:solidFill>
              <a:ea typeface="Batang" pitchFamily="18" charset="-127"/>
              <a:cs typeface="Lucida Sans Unicode" pitchFamily="34" charset="0"/>
            </a:endParaRPr>
          </a:p>
        </p:txBody>
      </p:sp>
      <p:pic>
        <p:nvPicPr>
          <p:cNvPr id="15" name="Рисунок 14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3" name="AutoShape 2" descr="https://ria56.ru/wp-content/uploads/2019/05/photo_2019-05-20_12-37-5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17" y="3979066"/>
            <a:ext cx="3375096" cy="22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498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03350" y="96839"/>
            <a:ext cx="774065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403350" y="1120127"/>
            <a:ext cx="774065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198340" y="208138"/>
            <a:ext cx="7757764" cy="82484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Экспертиза качества медицинской помощи проводится путем проверки соответствия предоставленной застрахованному лицу медицинской помощи договору на оказание и оплату медицинской помощи по обязательному </a:t>
            </a:r>
            <a:r>
              <a:rPr lang="ru-RU" sz="1400" b="1" dirty="0" smtClean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медицинскому </a:t>
            </a:r>
            <a:r>
              <a:rPr lang="ru-RU" sz="1400" b="1" dirty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страхованию, порядкам оказания медицинской помощи, клиническим рекомендациям, стандартам медицинской помощи</a:t>
            </a:r>
            <a:r>
              <a:rPr lang="ru-RU" sz="1200" b="1" dirty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.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201813" y="1187213"/>
            <a:ext cx="8536529" cy="5581188"/>
            <a:chOff x="122347" y="1155555"/>
            <a:chExt cx="6908365" cy="4673215"/>
          </a:xfrm>
        </p:grpSpPr>
        <p:sp>
          <p:nvSpPr>
            <p:cNvPr id="17" name="Полилиния 16"/>
            <p:cNvSpPr/>
            <p:nvPr/>
          </p:nvSpPr>
          <p:spPr>
            <a:xfrm>
              <a:off x="128126" y="1155555"/>
              <a:ext cx="2765134" cy="833585"/>
            </a:xfrm>
            <a:custGeom>
              <a:avLst/>
              <a:gdLst>
                <a:gd name="connsiteX0" fmla="*/ 0 w 2588912"/>
                <a:gd name="connsiteY0" fmla="*/ 0 h 404807"/>
                <a:gd name="connsiteX1" fmla="*/ 2588912 w 2588912"/>
                <a:gd name="connsiteY1" fmla="*/ 0 h 404807"/>
                <a:gd name="connsiteX2" fmla="*/ 2588912 w 2588912"/>
                <a:gd name="connsiteY2" fmla="*/ 404807 h 404807"/>
                <a:gd name="connsiteX3" fmla="*/ 0 w 2588912"/>
                <a:gd name="connsiteY3" fmla="*/ 404807 h 404807"/>
                <a:gd name="connsiteX4" fmla="*/ 0 w 2588912"/>
                <a:gd name="connsiteY4" fmla="*/ 0 h 40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8912" h="404807">
                  <a:moveTo>
                    <a:pt x="0" y="0"/>
                  </a:moveTo>
                  <a:lnTo>
                    <a:pt x="2588912" y="0"/>
                  </a:lnTo>
                  <a:lnTo>
                    <a:pt x="2588912" y="404807"/>
                  </a:lnTo>
                  <a:lnTo>
                    <a:pt x="0" y="4048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78232" tIns="44704" rIns="78232" bIns="44704" numCol="1" spcCol="1270" anchor="ctr" anchorCtr="0">
              <a:noAutofit/>
            </a:bodyPr>
            <a:lstStyle/>
            <a:p>
              <a:pPr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dirty="0" smtClean="0">
                  <a:ln w="12700">
                    <a:prstDash val="solid"/>
                  </a:ln>
                  <a:solidFill>
                    <a:prstClr val="white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Стандарты</a:t>
              </a:r>
              <a:endParaRPr lang="ru-RU" sz="1400" dirty="0">
                <a:solidFill>
                  <a:prstClr val="white"/>
                </a:solidFill>
              </a:endParaRPr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122347" y="2009184"/>
              <a:ext cx="2770913" cy="3819586"/>
            </a:xfrm>
            <a:custGeom>
              <a:avLst/>
              <a:gdLst>
                <a:gd name="connsiteX0" fmla="*/ 0 w 2588912"/>
                <a:gd name="connsiteY0" fmla="*/ 0 h 3733199"/>
                <a:gd name="connsiteX1" fmla="*/ 2588912 w 2588912"/>
                <a:gd name="connsiteY1" fmla="*/ 0 h 3733199"/>
                <a:gd name="connsiteX2" fmla="*/ 2588912 w 2588912"/>
                <a:gd name="connsiteY2" fmla="*/ 3733199 h 3733199"/>
                <a:gd name="connsiteX3" fmla="*/ 0 w 2588912"/>
                <a:gd name="connsiteY3" fmla="*/ 3733199 h 3733199"/>
                <a:gd name="connsiteX4" fmla="*/ 0 w 2588912"/>
                <a:gd name="connsiteY4" fmla="*/ 0 h 3733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8912" h="3733199">
                  <a:moveTo>
                    <a:pt x="0" y="0"/>
                  </a:moveTo>
                  <a:lnTo>
                    <a:pt x="2588912" y="0"/>
                  </a:lnTo>
                  <a:lnTo>
                    <a:pt x="2588912" y="3733199"/>
                  </a:lnTo>
                  <a:lnTo>
                    <a:pt x="0" y="37331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DCDB">
                <a:alpha val="42000"/>
              </a:srgbClr>
            </a:solidFill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71120" bIns="80010" numCol="1" spcCol="1270" anchor="t" anchorCtr="0">
              <a:noAutofit/>
            </a:bodyPr>
            <a:lstStyle/>
            <a:p>
              <a:pPr marL="285750" lvl="1" indent="-285750" defTabSz="444500"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Ø"/>
              </a:pPr>
              <a:r>
                <a:rPr lang="ru-RU" sz="13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.</a:t>
              </a:r>
              <a:endParaRPr lang="ru-RU" sz="13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2893261" y="1155555"/>
              <a:ext cx="2165216" cy="833584"/>
            </a:xfrm>
            <a:custGeom>
              <a:avLst/>
              <a:gdLst>
                <a:gd name="connsiteX0" fmla="*/ 0 w 2588912"/>
                <a:gd name="connsiteY0" fmla="*/ 0 h 404807"/>
                <a:gd name="connsiteX1" fmla="*/ 2588912 w 2588912"/>
                <a:gd name="connsiteY1" fmla="*/ 0 h 404807"/>
                <a:gd name="connsiteX2" fmla="*/ 2588912 w 2588912"/>
                <a:gd name="connsiteY2" fmla="*/ 404807 h 404807"/>
                <a:gd name="connsiteX3" fmla="*/ 0 w 2588912"/>
                <a:gd name="connsiteY3" fmla="*/ 404807 h 404807"/>
                <a:gd name="connsiteX4" fmla="*/ 0 w 2588912"/>
                <a:gd name="connsiteY4" fmla="*/ 0 h 40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8912" h="404807">
                  <a:moveTo>
                    <a:pt x="0" y="0"/>
                  </a:moveTo>
                  <a:lnTo>
                    <a:pt x="2588912" y="0"/>
                  </a:lnTo>
                  <a:lnTo>
                    <a:pt x="2588912" y="404807"/>
                  </a:lnTo>
                  <a:lnTo>
                    <a:pt x="0" y="404807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71120" tIns="40640" rIns="71120" bIns="40640" numCol="1" spcCol="127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dirty="0" smtClean="0">
                  <a:ln w="12700">
                    <a:prstDash val="solid"/>
                  </a:ln>
                  <a:solidFill>
                    <a:prstClr val="white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Порядки</a:t>
              </a:r>
              <a:endParaRPr lang="ru-RU" sz="1400" dirty="0">
                <a:solidFill>
                  <a:prstClr val="white"/>
                </a:solidFill>
              </a:endParaRPr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5058476" y="1155555"/>
              <a:ext cx="1972235" cy="833584"/>
            </a:xfrm>
            <a:custGeom>
              <a:avLst/>
              <a:gdLst>
                <a:gd name="connsiteX0" fmla="*/ 0 w 2588912"/>
                <a:gd name="connsiteY0" fmla="*/ 0 h 404807"/>
                <a:gd name="connsiteX1" fmla="*/ 2588912 w 2588912"/>
                <a:gd name="connsiteY1" fmla="*/ 0 h 404807"/>
                <a:gd name="connsiteX2" fmla="*/ 2588912 w 2588912"/>
                <a:gd name="connsiteY2" fmla="*/ 404807 h 404807"/>
                <a:gd name="connsiteX3" fmla="*/ 0 w 2588912"/>
                <a:gd name="connsiteY3" fmla="*/ 404807 h 404807"/>
                <a:gd name="connsiteX4" fmla="*/ 0 w 2588912"/>
                <a:gd name="connsiteY4" fmla="*/ 0 h 40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8912" h="404807">
                  <a:moveTo>
                    <a:pt x="0" y="0"/>
                  </a:moveTo>
                  <a:lnTo>
                    <a:pt x="2588912" y="0"/>
                  </a:lnTo>
                  <a:lnTo>
                    <a:pt x="2588912" y="404807"/>
                  </a:lnTo>
                  <a:lnTo>
                    <a:pt x="0" y="40480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71120" tIns="40640" rIns="71120" bIns="40640" numCol="1" spcCol="127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dirty="0" smtClean="0">
                  <a:ln w="12700">
                    <a:prstDash val="solid"/>
                  </a:ln>
                  <a:solidFill>
                    <a:prstClr val="white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Клинические рекомендации</a:t>
              </a:r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5058477" y="2025160"/>
              <a:ext cx="1972235" cy="3803610"/>
            </a:xfrm>
            <a:custGeom>
              <a:avLst/>
              <a:gdLst>
                <a:gd name="connsiteX0" fmla="*/ 0 w 2588912"/>
                <a:gd name="connsiteY0" fmla="*/ 0 h 3733199"/>
                <a:gd name="connsiteX1" fmla="*/ 2588912 w 2588912"/>
                <a:gd name="connsiteY1" fmla="*/ 0 h 3733199"/>
                <a:gd name="connsiteX2" fmla="*/ 2588912 w 2588912"/>
                <a:gd name="connsiteY2" fmla="*/ 3733199 h 3733199"/>
                <a:gd name="connsiteX3" fmla="*/ 0 w 2588912"/>
                <a:gd name="connsiteY3" fmla="*/ 3733199 h 3733199"/>
                <a:gd name="connsiteX4" fmla="*/ 0 w 2588912"/>
                <a:gd name="connsiteY4" fmla="*/ 0 h 3733199"/>
                <a:gd name="connsiteX0" fmla="*/ 0 w 2588912"/>
                <a:gd name="connsiteY0" fmla="*/ 0 h 3733199"/>
                <a:gd name="connsiteX1" fmla="*/ 2588912 w 2588912"/>
                <a:gd name="connsiteY1" fmla="*/ 0 h 3733199"/>
                <a:gd name="connsiteX2" fmla="*/ 2588912 w 2588912"/>
                <a:gd name="connsiteY2" fmla="*/ 3733199 h 3733199"/>
                <a:gd name="connsiteX3" fmla="*/ 0 w 2588912"/>
                <a:gd name="connsiteY3" fmla="*/ 1973677 h 3733199"/>
                <a:gd name="connsiteX4" fmla="*/ 0 w 2588912"/>
                <a:gd name="connsiteY4" fmla="*/ 0 h 3733199"/>
                <a:gd name="connsiteX0" fmla="*/ 0 w 2588912"/>
                <a:gd name="connsiteY0" fmla="*/ 0 h 1982747"/>
                <a:gd name="connsiteX1" fmla="*/ 2588912 w 2588912"/>
                <a:gd name="connsiteY1" fmla="*/ 0 h 1982747"/>
                <a:gd name="connsiteX2" fmla="*/ 2588912 w 2588912"/>
                <a:gd name="connsiteY2" fmla="*/ 1982747 h 1982747"/>
                <a:gd name="connsiteX3" fmla="*/ 0 w 2588912"/>
                <a:gd name="connsiteY3" fmla="*/ 1973677 h 1982747"/>
                <a:gd name="connsiteX4" fmla="*/ 0 w 2588912"/>
                <a:gd name="connsiteY4" fmla="*/ 0 h 1982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8912" h="1982747">
                  <a:moveTo>
                    <a:pt x="0" y="0"/>
                  </a:moveTo>
                  <a:lnTo>
                    <a:pt x="2588912" y="0"/>
                  </a:lnTo>
                  <a:lnTo>
                    <a:pt x="2588912" y="1982747"/>
                  </a:lnTo>
                  <a:lnTo>
                    <a:pt x="0" y="197367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53340" tIns="53340" rIns="71120" bIns="80010" numCol="1" spcCol="1270" anchor="t" anchorCtr="0">
              <a:noAutofit/>
            </a:bodyPr>
            <a:lstStyle/>
            <a:p>
              <a:pPr marL="285750" lvl="1" indent="-285750" defTabSz="444500"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Ø"/>
              </a:pPr>
              <a:endParaRPr lang="ru-RU" sz="1250" dirty="0">
                <a:solidFill>
                  <a:prstClr val="black"/>
                </a:solidFill>
              </a:endParaRPr>
            </a:p>
          </p:txBody>
        </p:sp>
      </p:grpSp>
      <p:sp>
        <p:nvSpPr>
          <p:cNvPr id="24" name="Полилиния 23"/>
          <p:cNvSpPr/>
          <p:nvPr/>
        </p:nvSpPr>
        <p:spPr>
          <a:xfrm>
            <a:off x="3635898" y="2225776"/>
            <a:ext cx="2675513" cy="4542625"/>
          </a:xfrm>
          <a:custGeom>
            <a:avLst/>
            <a:gdLst>
              <a:gd name="connsiteX0" fmla="*/ 0 w 2588912"/>
              <a:gd name="connsiteY0" fmla="*/ 0 h 3733199"/>
              <a:gd name="connsiteX1" fmla="*/ 2588912 w 2588912"/>
              <a:gd name="connsiteY1" fmla="*/ 0 h 3733199"/>
              <a:gd name="connsiteX2" fmla="*/ 2588912 w 2588912"/>
              <a:gd name="connsiteY2" fmla="*/ 3733199 h 3733199"/>
              <a:gd name="connsiteX3" fmla="*/ 0 w 2588912"/>
              <a:gd name="connsiteY3" fmla="*/ 3733199 h 3733199"/>
              <a:gd name="connsiteX4" fmla="*/ 0 w 2588912"/>
              <a:gd name="connsiteY4" fmla="*/ 0 h 3733199"/>
              <a:gd name="connsiteX0" fmla="*/ 0 w 2588912"/>
              <a:gd name="connsiteY0" fmla="*/ 0 h 3733199"/>
              <a:gd name="connsiteX1" fmla="*/ 2588912 w 2588912"/>
              <a:gd name="connsiteY1" fmla="*/ 0 h 3733199"/>
              <a:gd name="connsiteX2" fmla="*/ 2588912 w 2588912"/>
              <a:gd name="connsiteY2" fmla="*/ 3733199 h 3733199"/>
              <a:gd name="connsiteX3" fmla="*/ 0 w 2588912"/>
              <a:gd name="connsiteY3" fmla="*/ 1973677 h 3733199"/>
              <a:gd name="connsiteX4" fmla="*/ 0 w 2588912"/>
              <a:gd name="connsiteY4" fmla="*/ 0 h 3733199"/>
              <a:gd name="connsiteX0" fmla="*/ 0 w 2588912"/>
              <a:gd name="connsiteY0" fmla="*/ 0 h 1982747"/>
              <a:gd name="connsiteX1" fmla="*/ 2588912 w 2588912"/>
              <a:gd name="connsiteY1" fmla="*/ 0 h 1982747"/>
              <a:gd name="connsiteX2" fmla="*/ 2588912 w 2588912"/>
              <a:gd name="connsiteY2" fmla="*/ 1982747 h 1982747"/>
              <a:gd name="connsiteX3" fmla="*/ 0 w 2588912"/>
              <a:gd name="connsiteY3" fmla="*/ 1973677 h 1982747"/>
              <a:gd name="connsiteX4" fmla="*/ 0 w 2588912"/>
              <a:gd name="connsiteY4" fmla="*/ 0 h 1982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8912" h="1982747">
                <a:moveTo>
                  <a:pt x="0" y="0"/>
                </a:moveTo>
                <a:lnTo>
                  <a:pt x="2588912" y="0"/>
                </a:lnTo>
                <a:lnTo>
                  <a:pt x="2588912" y="1982747"/>
                </a:lnTo>
                <a:lnTo>
                  <a:pt x="0" y="197367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53340" tIns="53340" rIns="71120" bIns="80010" numCol="1" spcCol="1270" anchor="t" anchorCtr="0">
            <a:noAutofit/>
          </a:bodyPr>
          <a:lstStyle/>
          <a:p>
            <a:pPr marL="285750" lvl="1" indent="-285750" defTabSz="444500"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ru-RU" sz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Порядок оказания медицинской помощи разрабатывается по отдельным ее профилям, заболеваниям или состояниям (группам заболеваний или состояний) и включает в себя:</a:t>
            </a:r>
          </a:p>
          <a:p>
            <a:pPr marL="285750" lvl="1" indent="-285750" defTabSz="444500"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ru-RU" sz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1) этапы оказания медицинской помощи;</a:t>
            </a:r>
          </a:p>
          <a:p>
            <a:pPr marL="285750" lvl="1" indent="-285750" defTabSz="444500"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ru-RU" sz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2) правила организации деятельности медицинской организации (ее структурного подразделения, врача);</a:t>
            </a:r>
          </a:p>
          <a:p>
            <a:pPr marL="285750" lvl="1" indent="-285750" defTabSz="444500"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ru-RU" sz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3) стандарт оснащения медицинской организации, ее структурных подразделений;</a:t>
            </a:r>
          </a:p>
          <a:p>
            <a:pPr marL="285750" lvl="1" indent="-285750" defTabSz="444500"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ru-RU" sz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4) рекомендуемые штатные нормативы медицинской организации, ее структурных подразделений;</a:t>
            </a:r>
          </a:p>
          <a:p>
            <a:pPr marL="285750" lvl="1" indent="-285750" defTabSz="444500"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Ø"/>
            </a:pPr>
            <a:r>
              <a:rPr lang="ru-RU" sz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5) иные положения исходя из особенностей оказания медицинской помощи.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134185" y="1032979"/>
            <a:ext cx="2376263" cy="177272"/>
          </a:xfrm>
          <a:prstGeom prst="roundRec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70000"/>
              </a:lnSpc>
            </a:pPr>
            <a:endParaRPr lang="ru-RU" sz="3500" b="1" dirty="0">
              <a:solidFill>
                <a:srgbClr val="FF0000"/>
              </a:solidFill>
            </a:endParaRPr>
          </a:p>
        </p:txBody>
      </p:sp>
      <p:sp>
        <p:nvSpPr>
          <p:cNvPr id="20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4104" y="6585759"/>
            <a:ext cx="586408" cy="242359"/>
          </a:xfrm>
        </p:spPr>
        <p:txBody>
          <a:bodyPr/>
          <a:lstStyle/>
          <a:p>
            <a:fld id="{E5426731-E9D7-4639-814A-FAD258B51114}" type="slidenum">
              <a:rPr lang="ru-RU" sz="1800" b="1" smtClean="0">
                <a:solidFill>
                  <a:srgbClr val="30527C"/>
                </a:solidFill>
                <a:latin typeface="+mn-lt"/>
              </a:rPr>
              <a:t>9</a:t>
            </a:fld>
            <a:endParaRPr lang="ru-RU" sz="1800" b="1" dirty="0">
              <a:solidFill>
                <a:srgbClr val="30527C"/>
              </a:solidFill>
              <a:latin typeface="+mn-lt"/>
            </a:endParaRPr>
          </a:p>
        </p:txBody>
      </p:sp>
      <p:pic>
        <p:nvPicPr>
          <p:cNvPr id="14" name="Рисунок 13" descr="tfoms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648" y="103974"/>
            <a:ext cx="1052692" cy="89673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1491" y="2225776"/>
            <a:ext cx="341682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Стандарт медицинской помощи разрабатывается на основе клинических рекомендаций, одобренных и утвержденных в соответствии с настоящей статьей, в порядке, установленном уполномоченным федеральным органом исполнительной власти, и включает в себя усредненные показатели частоты предоставления и кратности применения:</a:t>
            </a:r>
          </a:p>
          <a:p>
            <a:r>
              <a:rPr lang="ru-RU" sz="1100" dirty="0"/>
              <a:t>1) медицинских услуг, включенных в номенклатуру медицинских услуг;</a:t>
            </a:r>
          </a:p>
          <a:p>
            <a:r>
              <a:rPr lang="ru-RU" sz="1100" dirty="0"/>
              <a:t>2) зарегистрированных на территории Российской Федерации лекарственных препаратов (с указанием средних доз) в соответствии с инструкцией по применению лекарственного препарата и фармакотерапевтической группой по анатомо-терапевтическо-химической классификации, рекомендованной Всемирной организацией здравоохранения;</a:t>
            </a:r>
          </a:p>
          <a:p>
            <a:r>
              <a:rPr lang="ru-RU" sz="1100" dirty="0"/>
              <a:t>3) медицинских изделий, имплантируемых в организм человека;</a:t>
            </a:r>
          </a:p>
          <a:p>
            <a:r>
              <a:rPr lang="ru-RU" sz="1100" dirty="0"/>
              <a:t>4) компонентов крови;</a:t>
            </a:r>
          </a:p>
          <a:p>
            <a:r>
              <a:rPr lang="ru-RU" sz="1100" dirty="0"/>
              <a:t>5) видов лечебного питания, включая специализированные продукты лечебного питания;</a:t>
            </a:r>
          </a:p>
          <a:p>
            <a:r>
              <a:rPr lang="ru-RU" sz="1100" dirty="0"/>
              <a:t>6) иного исходя из особенностей заболевания (</a:t>
            </a:r>
            <a:r>
              <a:rPr lang="ru-RU" sz="1100" dirty="0" smtClean="0"/>
              <a:t>состояния)</a:t>
            </a:r>
            <a:endParaRPr lang="ru-RU" sz="11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72199" y="2276872"/>
            <a:ext cx="2366141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Клинические рекомендации разрабатываются медицинскими профессиональными некоммерческими организациями по отдельным заболеваниям или состояниям (группам заболеваний или состояний) с указанием медицинских услуг, предусмотренных номенклатурой медицинских услуг. Перечень заболеваний, состояний (групп заболеваний, состояний), по которым разрабатываются клинические рекомендации, формируется уполномоченным федеральным органом исполнительной власти на основании установленных им критериев.</a:t>
            </a:r>
          </a:p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89583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TM01859861[[fn=Выставка]]</Template>
  <TotalTime>1930</TotalTime>
  <Words>4024</Words>
  <Application>Microsoft Office PowerPoint</Application>
  <PresentationFormat>Экран (4:3)</PresentationFormat>
  <Paragraphs>587</Paragraphs>
  <Slides>37</Slides>
  <Notes>30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Веселов Никита Сергеевич</dc:creator>
  <cp:lastModifiedBy>Трушина Светлана Викторовна</cp:lastModifiedBy>
  <cp:revision>247</cp:revision>
  <cp:lastPrinted>2019-11-25T10:59:20Z</cp:lastPrinted>
  <dcterms:created xsi:type="dcterms:W3CDTF">2019-01-30T07:31:30Z</dcterms:created>
  <dcterms:modified xsi:type="dcterms:W3CDTF">2019-12-03T14:45:36Z</dcterms:modified>
</cp:coreProperties>
</file>