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15"/>
  </p:notesMasterIdLst>
  <p:sldIdLst>
    <p:sldId id="256" r:id="rId2"/>
    <p:sldId id="271" r:id="rId3"/>
    <p:sldId id="257" r:id="rId4"/>
    <p:sldId id="276" r:id="rId5"/>
    <p:sldId id="262" r:id="rId6"/>
    <p:sldId id="263" r:id="rId7"/>
    <p:sldId id="273" r:id="rId8"/>
    <p:sldId id="269" r:id="rId9"/>
    <p:sldId id="264" r:id="rId10"/>
    <p:sldId id="265" r:id="rId11"/>
    <p:sldId id="261" r:id="rId12"/>
    <p:sldId id="274" r:id="rId13"/>
    <p:sldId id="277" r:id="rId14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636" y="12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BB7E39-EE87-42AD-91C8-EEE030B42A0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3F6364A1-2429-4EF1-94C8-19A2F0734E5D}">
      <dgm:prSet/>
      <dgm:spPr>
        <a:solidFill>
          <a:schemeClr val="accent5">
            <a:lumMod val="60000"/>
            <a:lumOff val="40000"/>
          </a:schemeClr>
        </a:solidFill>
        <a:effectLst>
          <a:softEdge rad="12700"/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Персонифицированный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 учет</a:t>
          </a:r>
        </a:p>
      </dgm:t>
    </dgm:pt>
    <dgm:pt modelId="{70C9DCF7-9421-491D-B831-93621D239A9D}" type="parTrans" cxnId="{24647ABE-64A8-41E6-A6A5-E26A673C6F42}">
      <dgm:prSet/>
      <dgm:spPr/>
      <dgm:t>
        <a:bodyPr/>
        <a:lstStyle/>
        <a:p>
          <a:endParaRPr lang="ru-RU"/>
        </a:p>
      </dgm:t>
    </dgm:pt>
    <dgm:pt modelId="{BE9C55B1-F240-415D-8EB0-A65681AA61AF}" type="sibTrans" cxnId="{24647ABE-64A8-41E6-A6A5-E26A673C6F42}">
      <dgm:prSet/>
      <dgm:spPr/>
      <dgm:t>
        <a:bodyPr/>
        <a:lstStyle/>
        <a:p>
          <a:endParaRPr lang="ru-RU"/>
        </a:p>
      </dgm:t>
    </dgm:pt>
    <dgm:pt modelId="{78027350-03FF-496F-8846-ED22A122C650}">
      <dgm:prSet/>
      <dgm:spPr>
        <a:effectLst/>
        <a:scene3d>
          <a:camera prst="orthographicFront"/>
          <a:lightRig rig="threePt" dir="t"/>
        </a:scene3d>
        <a:sp3d prstMaterial="metal">
          <a:bevelB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сведения 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застрахованных лицах </a:t>
          </a:r>
        </a:p>
      </dgm:t>
    </dgm:pt>
    <dgm:pt modelId="{6F665CB5-7920-4AB0-9CFD-15C8F89CC785}" type="parTrans" cxnId="{B35C85FB-AB32-4708-904F-DA11363A95A4}">
      <dgm:prSet/>
      <dgm:spPr/>
      <dgm:t>
        <a:bodyPr/>
        <a:lstStyle/>
        <a:p>
          <a:endParaRPr lang="ru-RU"/>
        </a:p>
      </dgm:t>
    </dgm:pt>
    <dgm:pt modelId="{4E546639-293F-48A0-8BC2-ED9B98E6DBB7}" type="sibTrans" cxnId="{B35C85FB-AB32-4708-904F-DA11363A95A4}">
      <dgm:prSet/>
      <dgm:spPr/>
      <dgm:t>
        <a:bodyPr/>
        <a:lstStyle/>
        <a:p>
          <a:endParaRPr lang="ru-RU"/>
        </a:p>
      </dgm:t>
    </dgm:pt>
    <dgm:pt modelId="{2A854076-B22A-4F1E-A40C-805D08405036}">
      <dgm:prSet/>
      <dgm:spPr>
        <a:effectLst>
          <a:softEdge rad="0"/>
        </a:effectLst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сведения 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медицинской помощи,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оказанной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застрахованным лицам. </a:t>
          </a:r>
        </a:p>
      </dgm:t>
    </dgm:pt>
    <dgm:pt modelId="{22EF78F1-F55D-41F2-973A-AE5741BF1563}" type="parTrans" cxnId="{E9E8F6A7-6FFF-40D2-A398-5280DD05ADCE}">
      <dgm:prSet/>
      <dgm:spPr/>
      <dgm:t>
        <a:bodyPr/>
        <a:lstStyle/>
        <a:p>
          <a:endParaRPr lang="ru-RU"/>
        </a:p>
      </dgm:t>
    </dgm:pt>
    <dgm:pt modelId="{5035B879-4504-469C-9F7C-FCDA02BFD500}" type="sibTrans" cxnId="{E9E8F6A7-6FFF-40D2-A398-5280DD05ADCE}">
      <dgm:prSet/>
      <dgm:spPr/>
      <dgm:t>
        <a:bodyPr/>
        <a:lstStyle/>
        <a:p>
          <a:endParaRPr lang="ru-RU"/>
        </a:p>
      </dgm:t>
    </dgm:pt>
    <dgm:pt modelId="{0532141D-03BA-4477-BEA8-8F72964751F5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сведения о медицинских работниках</a:t>
          </a:r>
        </a:p>
      </dgm:t>
    </dgm:pt>
    <dgm:pt modelId="{F3281CEC-A832-42FF-81F5-5207DF3F90C3}" type="parTrans" cxnId="{6341790E-E191-4800-A66D-144429603C16}">
      <dgm:prSet/>
      <dgm:spPr/>
      <dgm:t>
        <a:bodyPr/>
        <a:lstStyle/>
        <a:p>
          <a:endParaRPr lang="ru-RU"/>
        </a:p>
      </dgm:t>
    </dgm:pt>
    <dgm:pt modelId="{3FFCD401-176B-4AEE-B44F-B668FEF3EFC7}" type="sibTrans" cxnId="{6341790E-E191-4800-A66D-144429603C16}">
      <dgm:prSet/>
      <dgm:spPr/>
      <dgm:t>
        <a:bodyPr/>
        <a:lstStyle/>
        <a:p>
          <a:endParaRPr lang="ru-RU"/>
        </a:p>
      </dgm:t>
    </dgm:pt>
    <dgm:pt modelId="{0D7C433F-9655-4136-B291-89231A39165E}" type="pres">
      <dgm:prSet presAssocID="{61BB7E39-EE87-42AD-91C8-EEE030B42A0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0480D9D-80FC-4201-B011-D2DD9546DD6C}" type="pres">
      <dgm:prSet presAssocID="{3F6364A1-2429-4EF1-94C8-19A2F0734E5D}" presName="hierRoot1" presStyleCnt="0">
        <dgm:presLayoutVars>
          <dgm:hierBranch/>
        </dgm:presLayoutVars>
      </dgm:prSet>
      <dgm:spPr/>
    </dgm:pt>
    <dgm:pt modelId="{59B326D1-CD10-43A2-AB57-ABA3DDDC8E77}" type="pres">
      <dgm:prSet presAssocID="{3F6364A1-2429-4EF1-94C8-19A2F0734E5D}" presName="rootComposite1" presStyleCnt="0"/>
      <dgm:spPr/>
    </dgm:pt>
    <dgm:pt modelId="{AFFA67E7-75DB-4611-A240-DCFF46B24C47}" type="pres">
      <dgm:prSet presAssocID="{3F6364A1-2429-4EF1-94C8-19A2F0734E5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629F53-DF4B-4D6C-93AD-7BA6421FD0A3}" type="pres">
      <dgm:prSet presAssocID="{3F6364A1-2429-4EF1-94C8-19A2F0734E5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4A70379-147D-4077-A496-C2BB3D5E14CD}" type="pres">
      <dgm:prSet presAssocID="{3F6364A1-2429-4EF1-94C8-19A2F0734E5D}" presName="hierChild2" presStyleCnt="0"/>
      <dgm:spPr/>
    </dgm:pt>
    <dgm:pt modelId="{24455C2C-3A41-44FB-A16F-B78B309E12CA}" type="pres">
      <dgm:prSet presAssocID="{6F665CB5-7920-4AB0-9CFD-15C8F89CC785}" presName="Name35" presStyleLbl="parChTrans1D2" presStyleIdx="0" presStyleCnt="3"/>
      <dgm:spPr/>
      <dgm:t>
        <a:bodyPr/>
        <a:lstStyle/>
        <a:p>
          <a:endParaRPr lang="ru-RU"/>
        </a:p>
      </dgm:t>
    </dgm:pt>
    <dgm:pt modelId="{09BD2408-D8EB-4BF8-BE3E-90B0033F114C}" type="pres">
      <dgm:prSet presAssocID="{78027350-03FF-496F-8846-ED22A122C650}" presName="hierRoot2" presStyleCnt="0">
        <dgm:presLayoutVars>
          <dgm:hierBranch/>
        </dgm:presLayoutVars>
      </dgm:prSet>
      <dgm:spPr/>
    </dgm:pt>
    <dgm:pt modelId="{76B98575-6971-44FE-A060-E5E317D12124}" type="pres">
      <dgm:prSet presAssocID="{78027350-03FF-496F-8846-ED22A122C650}" presName="rootComposite" presStyleCnt="0"/>
      <dgm:spPr/>
    </dgm:pt>
    <dgm:pt modelId="{4D265B32-9A64-4BCD-9EB9-94A86DD79A09}" type="pres">
      <dgm:prSet presAssocID="{78027350-03FF-496F-8846-ED22A122C65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5BA6C7-2DAC-45D5-9F3E-C9D85185F197}" type="pres">
      <dgm:prSet presAssocID="{78027350-03FF-496F-8846-ED22A122C650}" presName="rootConnector" presStyleLbl="node2" presStyleIdx="0" presStyleCnt="3"/>
      <dgm:spPr/>
      <dgm:t>
        <a:bodyPr/>
        <a:lstStyle/>
        <a:p>
          <a:endParaRPr lang="ru-RU"/>
        </a:p>
      </dgm:t>
    </dgm:pt>
    <dgm:pt modelId="{8455DAEB-7B81-4724-A774-9E876D43709E}" type="pres">
      <dgm:prSet presAssocID="{78027350-03FF-496F-8846-ED22A122C650}" presName="hierChild4" presStyleCnt="0"/>
      <dgm:spPr/>
    </dgm:pt>
    <dgm:pt modelId="{E04CDA13-171E-4A9D-A290-880475FD25EC}" type="pres">
      <dgm:prSet presAssocID="{78027350-03FF-496F-8846-ED22A122C650}" presName="hierChild5" presStyleCnt="0"/>
      <dgm:spPr/>
    </dgm:pt>
    <dgm:pt modelId="{59DBBD49-523D-4AB3-BAD2-7C3310C06457}" type="pres">
      <dgm:prSet presAssocID="{22EF78F1-F55D-41F2-973A-AE5741BF1563}" presName="Name35" presStyleLbl="parChTrans1D2" presStyleIdx="1" presStyleCnt="3"/>
      <dgm:spPr/>
      <dgm:t>
        <a:bodyPr/>
        <a:lstStyle/>
        <a:p>
          <a:endParaRPr lang="ru-RU"/>
        </a:p>
      </dgm:t>
    </dgm:pt>
    <dgm:pt modelId="{622A4A12-01DD-46CB-8E35-4005FB0F0AF3}" type="pres">
      <dgm:prSet presAssocID="{2A854076-B22A-4F1E-A40C-805D08405036}" presName="hierRoot2" presStyleCnt="0">
        <dgm:presLayoutVars>
          <dgm:hierBranch/>
        </dgm:presLayoutVars>
      </dgm:prSet>
      <dgm:spPr/>
    </dgm:pt>
    <dgm:pt modelId="{6751A85C-8515-48F6-BC70-FAF8804A8BA2}" type="pres">
      <dgm:prSet presAssocID="{2A854076-B22A-4F1E-A40C-805D08405036}" presName="rootComposite" presStyleCnt="0"/>
      <dgm:spPr/>
    </dgm:pt>
    <dgm:pt modelId="{F9770A9D-7E37-4453-9EC7-A275EE0D712C}" type="pres">
      <dgm:prSet presAssocID="{2A854076-B22A-4F1E-A40C-805D0840503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345B72-0892-44ED-A0C7-5F408A086477}" type="pres">
      <dgm:prSet presAssocID="{2A854076-B22A-4F1E-A40C-805D08405036}" presName="rootConnector" presStyleLbl="node2" presStyleIdx="1" presStyleCnt="3"/>
      <dgm:spPr/>
      <dgm:t>
        <a:bodyPr/>
        <a:lstStyle/>
        <a:p>
          <a:endParaRPr lang="ru-RU"/>
        </a:p>
      </dgm:t>
    </dgm:pt>
    <dgm:pt modelId="{3C180E67-D96D-45A1-85BB-5FBDB59B6F52}" type="pres">
      <dgm:prSet presAssocID="{2A854076-B22A-4F1E-A40C-805D08405036}" presName="hierChild4" presStyleCnt="0"/>
      <dgm:spPr/>
    </dgm:pt>
    <dgm:pt modelId="{F7A3E39F-15D2-4B44-A876-657A118BF7F9}" type="pres">
      <dgm:prSet presAssocID="{2A854076-B22A-4F1E-A40C-805D08405036}" presName="hierChild5" presStyleCnt="0"/>
      <dgm:spPr/>
    </dgm:pt>
    <dgm:pt modelId="{E224FA9C-853D-44E9-A8FC-5459BAD9C51F}" type="pres">
      <dgm:prSet presAssocID="{F3281CEC-A832-42FF-81F5-5207DF3F90C3}" presName="Name35" presStyleLbl="parChTrans1D2" presStyleIdx="2" presStyleCnt="3"/>
      <dgm:spPr/>
      <dgm:t>
        <a:bodyPr/>
        <a:lstStyle/>
        <a:p>
          <a:endParaRPr lang="ru-RU"/>
        </a:p>
      </dgm:t>
    </dgm:pt>
    <dgm:pt modelId="{000554A1-4C96-4BC9-9D0E-887FDCED9DA8}" type="pres">
      <dgm:prSet presAssocID="{0532141D-03BA-4477-BEA8-8F72964751F5}" presName="hierRoot2" presStyleCnt="0">
        <dgm:presLayoutVars>
          <dgm:hierBranch val="init"/>
        </dgm:presLayoutVars>
      </dgm:prSet>
      <dgm:spPr/>
    </dgm:pt>
    <dgm:pt modelId="{54F8423A-E79A-4793-B8B7-547F28E9ABB3}" type="pres">
      <dgm:prSet presAssocID="{0532141D-03BA-4477-BEA8-8F72964751F5}" presName="rootComposite" presStyleCnt="0"/>
      <dgm:spPr/>
    </dgm:pt>
    <dgm:pt modelId="{999B072F-BD0C-4CCB-8715-DE093EF309DE}" type="pres">
      <dgm:prSet presAssocID="{0532141D-03BA-4477-BEA8-8F72964751F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D5D6E2-12EC-4975-B457-547D6177EA36}" type="pres">
      <dgm:prSet presAssocID="{0532141D-03BA-4477-BEA8-8F72964751F5}" presName="rootConnector" presStyleLbl="node2" presStyleIdx="2" presStyleCnt="3"/>
      <dgm:spPr/>
      <dgm:t>
        <a:bodyPr/>
        <a:lstStyle/>
        <a:p>
          <a:endParaRPr lang="ru-RU"/>
        </a:p>
      </dgm:t>
    </dgm:pt>
    <dgm:pt modelId="{83284AC6-EFB4-43FF-8319-D1A97E75D9C1}" type="pres">
      <dgm:prSet presAssocID="{0532141D-03BA-4477-BEA8-8F72964751F5}" presName="hierChild4" presStyleCnt="0"/>
      <dgm:spPr/>
    </dgm:pt>
    <dgm:pt modelId="{96E58B16-C039-4ED3-9CEE-876571D4BA14}" type="pres">
      <dgm:prSet presAssocID="{0532141D-03BA-4477-BEA8-8F72964751F5}" presName="hierChild5" presStyleCnt="0"/>
      <dgm:spPr/>
    </dgm:pt>
    <dgm:pt modelId="{2148BB2C-384E-4748-8EEA-97A2899C6746}" type="pres">
      <dgm:prSet presAssocID="{3F6364A1-2429-4EF1-94C8-19A2F0734E5D}" presName="hierChild3" presStyleCnt="0"/>
      <dgm:spPr/>
    </dgm:pt>
  </dgm:ptLst>
  <dgm:cxnLst>
    <dgm:cxn modelId="{2EB15F66-4671-4AFD-B3F8-24F9FA8A800E}" type="presOf" srcId="{6F665CB5-7920-4AB0-9CFD-15C8F89CC785}" destId="{24455C2C-3A41-44FB-A16F-B78B309E12CA}" srcOrd="0" destOrd="0" presId="urn:microsoft.com/office/officeart/2005/8/layout/orgChart1"/>
    <dgm:cxn modelId="{6341790E-E191-4800-A66D-144429603C16}" srcId="{3F6364A1-2429-4EF1-94C8-19A2F0734E5D}" destId="{0532141D-03BA-4477-BEA8-8F72964751F5}" srcOrd="2" destOrd="0" parTransId="{F3281CEC-A832-42FF-81F5-5207DF3F90C3}" sibTransId="{3FFCD401-176B-4AEE-B44F-B668FEF3EFC7}"/>
    <dgm:cxn modelId="{65142446-B72B-464C-9053-89A280A88AEF}" type="presOf" srcId="{2A854076-B22A-4F1E-A40C-805D08405036}" destId="{F9770A9D-7E37-4453-9EC7-A275EE0D712C}" srcOrd="0" destOrd="0" presId="urn:microsoft.com/office/officeart/2005/8/layout/orgChart1"/>
    <dgm:cxn modelId="{D7B2C64C-DE17-4E47-8EB9-36AC650AC70D}" type="presOf" srcId="{3F6364A1-2429-4EF1-94C8-19A2F0734E5D}" destId="{AFFA67E7-75DB-4611-A240-DCFF46B24C47}" srcOrd="0" destOrd="0" presId="urn:microsoft.com/office/officeart/2005/8/layout/orgChart1"/>
    <dgm:cxn modelId="{24647ABE-64A8-41E6-A6A5-E26A673C6F42}" srcId="{61BB7E39-EE87-42AD-91C8-EEE030B42A07}" destId="{3F6364A1-2429-4EF1-94C8-19A2F0734E5D}" srcOrd="0" destOrd="0" parTransId="{70C9DCF7-9421-491D-B831-93621D239A9D}" sibTransId="{BE9C55B1-F240-415D-8EB0-A65681AA61AF}"/>
    <dgm:cxn modelId="{B35C85FB-AB32-4708-904F-DA11363A95A4}" srcId="{3F6364A1-2429-4EF1-94C8-19A2F0734E5D}" destId="{78027350-03FF-496F-8846-ED22A122C650}" srcOrd="0" destOrd="0" parTransId="{6F665CB5-7920-4AB0-9CFD-15C8F89CC785}" sibTransId="{4E546639-293F-48A0-8BC2-ED9B98E6DBB7}"/>
    <dgm:cxn modelId="{C014DCEA-B91F-4629-8426-7DD4C896EBC6}" type="presOf" srcId="{3F6364A1-2429-4EF1-94C8-19A2F0734E5D}" destId="{F5629F53-DF4B-4D6C-93AD-7BA6421FD0A3}" srcOrd="1" destOrd="0" presId="urn:microsoft.com/office/officeart/2005/8/layout/orgChart1"/>
    <dgm:cxn modelId="{B3D48451-78CC-49DD-A99F-A163CB125F56}" type="presOf" srcId="{78027350-03FF-496F-8846-ED22A122C650}" destId="{4D265B32-9A64-4BCD-9EB9-94A86DD79A09}" srcOrd="0" destOrd="0" presId="urn:microsoft.com/office/officeart/2005/8/layout/orgChart1"/>
    <dgm:cxn modelId="{2A71D67E-701A-498B-B823-49D97DECA01F}" type="presOf" srcId="{78027350-03FF-496F-8846-ED22A122C650}" destId="{125BA6C7-2DAC-45D5-9F3E-C9D85185F197}" srcOrd="1" destOrd="0" presId="urn:microsoft.com/office/officeart/2005/8/layout/orgChart1"/>
    <dgm:cxn modelId="{291FAB95-BC03-45E6-8958-C3AAB4C37CD6}" type="presOf" srcId="{0532141D-03BA-4477-BEA8-8F72964751F5}" destId="{999B072F-BD0C-4CCB-8715-DE093EF309DE}" srcOrd="0" destOrd="0" presId="urn:microsoft.com/office/officeart/2005/8/layout/orgChart1"/>
    <dgm:cxn modelId="{E9E8F6A7-6FFF-40D2-A398-5280DD05ADCE}" srcId="{3F6364A1-2429-4EF1-94C8-19A2F0734E5D}" destId="{2A854076-B22A-4F1E-A40C-805D08405036}" srcOrd="1" destOrd="0" parTransId="{22EF78F1-F55D-41F2-973A-AE5741BF1563}" sibTransId="{5035B879-4504-469C-9F7C-FCDA02BFD500}"/>
    <dgm:cxn modelId="{DC3579A4-C292-4BEF-B78F-8C76FCB33159}" type="presOf" srcId="{2A854076-B22A-4F1E-A40C-805D08405036}" destId="{A9345B72-0892-44ED-A0C7-5F408A086477}" srcOrd="1" destOrd="0" presId="urn:microsoft.com/office/officeart/2005/8/layout/orgChart1"/>
    <dgm:cxn modelId="{E1CA31B8-C37A-4E88-A261-0D6012EF27C7}" type="presOf" srcId="{0532141D-03BA-4477-BEA8-8F72964751F5}" destId="{A8D5D6E2-12EC-4975-B457-547D6177EA36}" srcOrd="1" destOrd="0" presId="urn:microsoft.com/office/officeart/2005/8/layout/orgChart1"/>
    <dgm:cxn modelId="{11431A9C-03F2-48E3-B42B-8200153369D7}" type="presOf" srcId="{22EF78F1-F55D-41F2-973A-AE5741BF1563}" destId="{59DBBD49-523D-4AB3-BAD2-7C3310C06457}" srcOrd="0" destOrd="0" presId="urn:microsoft.com/office/officeart/2005/8/layout/orgChart1"/>
    <dgm:cxn modelId="{6EF8FEFD-6AF5-4100-A134-C6E21F62D3A9}" type="presOf" srcId="{F3281CEC-A832-42FF-81F5-5207DF3F90C3}" destId="{E224FA9C-853D-44E9-A8FC-5459BAD9C51F}" srcOrd="0" destOrd="0" presId="urn:microsoft.com/office/officeart/2005/8/layout/orgChart1"/>
    <dgm:cxn modelId="{BFCCBD39-CFC3-4692-85E5-1E3A8FE606AB}" type="presOf" srcId="{61BB7E39-EE87-42AD-91C8-EEE030B42A07}" destId="{0D7C433F-9655-4136-B291-89231A39165E}" srcOrd="0" destOrd="0" presId="urn:microsoft.com/office/officeart/2005/8/layout/orgChart1"/>
    <dgm:cxn modelId="{BED2BD39-36FB-4C8B-8418-2A08E1A42057}" type="presParOf" srcId="{0D7C433F-9655-4136-B291-89231A39165E}" destId="{60480D9D-80FC-4201-B011-D2DD9546DD6C}" srcOrd="0" destOrd="0" presId="urn:microsoft.com/office/officeart/2005/8/layout/orgChart1"/>
    <dgm:cxn modelId="{35CB028F-BC32-4E5E-A614-368892465D94}" type="presParOf" srcId="{60480D9D-80FC-4201-B011-D2DD9546DD6C}" destId="{59B326D1-CD10-43A2-AB57-ABA3DDDC8E77}" srcOrd="0" destOrd="0" presId="urn:microsoft.com/office/officeart/2005/8/layout/orgChart1"/>
    <dgm:cxn modelId="{A1A7019C-43A5-47A1-AE12-B6D277362E54}" type="presParOf" srcId="{59B326D1-CD10-43A2-AB57-ABA3DDDC8E77}" destId="{AFFA67E7-75DB-4611-A240-DCFF46B24C47}" srcOrd="0" destOrd="0" presId="urn:microsoft.com/office/officeart/2005/8/layout/orgChart1"/>
    <dgm:cxn modelId="{0A9F4318-61BD-4792-A296-C1A3847303B4}" type="presParOf" srcId="{59B326D1-CD10-43A2-AB57-ABA3DDDC8E77}" destId="{F5629F53-DF4B-4D6C-93AD-7BA6421FD0A3}" srcOrd="1" destOrd="0" presId="urn:microsoft.com/office/officeart/2005/8/layout/orgChart1"/>
    <dgm:cxn modelId="{0BE8B678-6705-4470-8253-6D53ED9A20C6}" type="presParOf" srcId="{60480D9D-80FC-4201-B011-D2DD9546DD6C}" destId="{B4A70379-147D-4077-A496-C2BB3D5E14CD}" srcOrd="1" destOrd="0" presId="urn:microsoft.com/office/officeart/2005/8/layout/orgChart1"/>
    <dgm:cxn modelId="{212E7EA5-E53E-451C-9582-0DA45350C317}" type="presParOf" srcId="{B4A70379-147D-4077-A496-C2BB3D5E14CD}" destId="{24455C2C-3A41-44FB-A16F-B78B309E12CA}" srcOrd="0" destOrd="0" presId="urn:microsoft.com/office/officeart/2005/8/layout/orgChart1"/>
    <dgm:cxn modelId="{B5DB7909-3865-4CA8-8E06-050C0C6E2D59}" type="presParOf" srcId="{B4A70379-147D-4077-A496-C2BB3D5E14CD}" destId="{09BD2408-D8EB-4BF8-BE3E-90B0033F114C}" srcOrd="1" destOrd="0" presId="urn:microsoft.com/office/officeart/2005/8/layout/orgChart1"/>
    <dgm:cxn modelId="{64F6F68A-4A98-4243-AF8A-60AD74F7AD2A}" type="presParOf" srcId="{09BD2408-D8EB-4BF8-BE3E-90B0033F114C}" destId="{76B98575-6971-44FE-A060-E5E317D12124}" srcOrd="0" destOrd="0" presId="urn:microsoft.com/office/officeart/2005/8/layout/orgChart1"/>
    <dgm:cxn modelId="{54FA0F5C-CCEF-4406-880D-68BEEC3E62ED}" type="presParOf" srcId="{76B98575-6971-44FE-A060-E5E317D12124}" destId="{4D265B32-9A64-4BCD-9EB9-94A86DD79A09}" srcOrd="0" destOrd="0" presId="urn:microsoft.com/office/officeart/2005/8/layout/orgChart1"/>
    <dgm:cxn modelId="{0BFF5939-1AD4-4D54-9769-3C5E6C1D32D1}" type="presParOf" srcId="{76B98575-6971-44FE-A060-E5E317D12124}" destId="{125BA6C7-2DAC-45D5-9F3E-C9D85185F197}" srcOrd="1" destOrd="0" presId="urn:microsoft.com/office/officeart/2005/8/layout/orgChart1"/>
    <dgm:cxn modelId="{238AFD9F-FC9E-4B79-A28E-D4DA0E039F5F}" type="presParOf" srcId="{09BD2408-D8EB-4BF8-BE3E-90B0033F114C}" destId="{8455DAEB-7B81-4724-A774-9E876D43709E}" srcOrd="1" destOrd="0" presId="urn:microsoft.com/office/officeart/2005/8/layout/orgChart1"/>
    <dgm:cxn modelId="{D96C4F44-FDBD-473B-AA02-A2DF682F4F2F}" type="presParOf" srcId="{09BD2408-D8EB-4BF8-BE3E-90B0033F114C}" destId="{E04CDA13-171E-4A9D-A290-880475FD25EC}" srcOrd="2" destOrd="0" presId="urn:microsoft.com/office/officeart/2005/8/layout/orgChart1"/>
    <dgm:cxn modelId="{73798A0A-F996-4199-954A-EC83B751D892}" type="presParOf" srcId="{B4A70379-147D-4077-A496-C2BB3D5E14CD}" destId="{59DBBD49-523D-4AB3-BAD2-7C3310C06457}" srcOrd="2" destOrd="0" presId="urn:microsoft.com/office/officeart/2005/8/layout/orgChart1"/>
    <dgm:cxn modelId="{F604DC49-3BC5-4480-ADEE-376BE8ACB644}" type="presParOf" srcId="{B4A70379-147D-4077-A496-C2BB3D5E14CD}" destId="{622A4A12-01DD-46CB-8E35-4005FB0F0AF3}" srcOrd="3" destOrd="0" presId="urn:microsoft.com/office/officeart/2005/8/layout/orgChart1"/>
    <dgm:cxn modelId="{B8DFAD3A-A6AD-46C0-A0F4-FCCAD888A584}" type="presParOf" srcId="{622A4A12-01DD-46CB-8E35-4005FB0F0AF3}" destId="{6751A85C-8515-48F6-BC70-FAF8804A8BA2}" srcOrd="0" destOrd="0" presId="urn:microsoft.com/office/officeart/2005/8/layout/orgChart1"/>
    <dgm:cxn modelId="{ECCF9B3F-514E-4B89-B71E-8B67BF0C74F4}" type="presParOf" srcId="{6751A85C-8515-48F6-BC70-FAF8804A8BA2}" destId="{F9770A9D-7E37-4453-9EC7-A275EE0D712C}" srcOrd="0" destOrd="0" presId="urn:microsoft.com/office/officeart/2005/8/layout/orgChart1"/>
    <dgm:cxn modelId="{9230878B-5877-43DD-B1CE-2DF46EF98ECA}" type="presParOf" srcId="{6751A85C-8515-48F6-BC70-FAF8804A8BA2}" destId="{A9345B72-0892-44ED-A0C7-5F408A086477}" srcOrd="1" destOrd="0" presId="urn:microsoft.com/office/officeart/2005/8/layout/orgChart1"/>
    <dgm:cxn modelId="{E52168F8-12D9-4AFD-A265-4D8F8CB65488}" type="presParOf" srcId="{622A4A12-01DD-46CB-8E35-4005FB0F0AF3}" destId="{3C180E67-D96D-45A1-85BB-5FBDB59B6F52}" srcOrd="1" destOrd="0" presId="urn:microsoft.com/office/officeart/2005/8/layout/orgChart1"/>
    <dgm:cxn modelId="{1363AB5E-354A-40B6-8642-58A91DD60408}" type="presParOf" srcId="{622A4A12-01DD-46CB-8E35-4005FB0F0AF3}" destId="{F7A3E39F-15D2-4B44-A876-657A118BF7F9}" srcOrd="2" destOrd="0" presId="urn:microsoft.com/office/officeart/2005/8/layout/orgChart1"/>
    <dgm:cxn modelId="{1F908A06-669D-4EAE-8583-EAF0501B6B99}" type="presParOf" srcId="{B4A70379-147D-4077-A496-C2BB3D5E14CD}" destId="{E224FA9C-853D-44E9-A8FC-5459BAD9C51F}" srcOrd="4" destOrd="0" presId="urn:microsoft.com/office/officeart/2005/8/layout/orgChart1"/>
    <dgm:cxn modelId="{631729A2-AD35-440E-9A96-0B993BFB5E36}" type="presParOf" srcId="{B4A70379-147D-4077-A496-C2BB3D5E14CD}" destId="{000554A1-4C96-4BC9-9D0E-887FDCED9DA8}" srcOrd="5" destOrd="0" presId="urn:microsoft.com/office/officeart/2005/8/layout/orgChart1"/>
    <dgm:cxn modelId="{F4FAD060-F9FE-4768-873C-B8A83F7EA4CC}" type="presParOf" srcId="{000554A1-4C96-4BC9-9D0E-887FDCED9DA8}" destId="{54F8423A-E79A-4793-B8B7-547F28E9ABB3}" srcOrd="0" destOrd="0" presId="urn:microsoft.com/office/officeart/2005/8/layout/orgChart1"/>
    <dgm:cxn modelId="{0F2C6A27-EFCC-4DBB-9C5A-0C67B46DF28B}" type="presParOf" srcId="{54F8423A-E79A-4793-B8B7-547F28E9ABB3}" destId="{999B072F-BD0C-4CCB-8715-DE093EF309DE}" srcOrd="0" destOrd="0" presId="urn:microsoft.com/office/officeart/2005/8/layout/orgChart1"/>
    <dgm:cxn modelId="{D5545108-CFF1-448B-A14A-3EBE9C8C79B3}" type="presParOf" srcId="{54F8423A-E79A-4793-B8B7-547F28E9ABB3}" destId="{A8D5D6E2-12EC-4975-B457-547D6177EA36}" srcOrd="1" destOrd="0" presId="urn:microsoft.com/office/officeart/2005/8/layout/orgChart1"/>
    <dgm:cxn modelId="{201B3045-4562-4D06-8FE3-CCB2D26C7A6E}" type="presParOf" srcId="{000554A1-4C96-4BC9-9D0E-887FDCED9DA8}" destId="{83284AC6-EFB4-43FF-8319-D1A97E75D9C1}" srcOrd="1" destOrd="0" presId="urn:microsoft.com/office/officeart/2005/8/layout/orgChart1"/>
    <dgm:cxn modelId="{1D1FF3E7-7CCF-4EE6-933E-F4E78F571952}" type="presParOf" srcId="{000554A1-4C96-4BC9-9D0E-887FDCED9DA8}" destId="{96E58B16-C039-4ED3-9CEE-876571D4BA14}" srcOrd="2" destOrd="0" presId="urn:microsoft.com/office/officeart/2005/8/layout/orgChart1"/>
    <dgm:cxn modelId="{0A2759AC-83A0-4F82-85C2-529663F614D1}" type="presParOf" srcId="{60480D9D-80FC-4201-B011-D2DD9546DD6C}" destId="{2148BB2C-384E-4748-8EEA-97A2899C674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24FA9C-853D-44E9-A8FC-5459BAD9C51F}">
      <dsp:nvSpPr>
        <dsp:cNvPr id="0" name=""/>
        <dsp:cNvSpPr/>
      </dsp:nvSpPr>
      <dsp:spPr>
        <a:xfrm>
          <a:off x="4114799" y="1607126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BBD49-523D-4AB3-BAD2-7C3310C06457}">
      <dsp:nvSpPr>
        <dsp:cNvPr id="0" name=""/>
        <dsp:cNvSpPr/>
      </dsp:nvSpPr>
      <dsp:spPr>
        <a:xfrm>
          <a:off x="4069079" y="1607126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455C2C-3A41-44FB-A16F-B78B309E12CA}">
      <dsp:nvSpPr>
        <dsp:cNvPr id="0" name=""/>
        <dsp:cNvSpPr/>
      </dsp:nvSpPr>
      <dsp:spPr>
        <a:xfrm>
          <a:off x="1203548" y="1607126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FA67E7-75DB-4611-A240-DCFF46B24C47}">
      <dsp:nvSpPr>
        <dsp:cNvPr id="0" name=""/>
        <dsp:cNvSpPr/>
      </dsp:nvSpPr>
      <dsp:spPr>
        <a:xfrm>
          <a:off x="2911803" y="404130"/>
          <a:ext cx="2405992" cy="1202996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Персонифицированный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 учет</a:t>
          </a:r>
        </a:p>
      </dsp:txBody>
      <dsp:txXfrm>
        <a:off x="2911803" y="404130"/>
        <a:ext cx="2405992" cy="1202996"/>
      </dsp:txXfrm>
    </dsp:sp>
    <dsp:sp modelId="{4D265B32-9A64-4BCD-9EB9-94A86DD79A09}">
      <dsp:nvSpPr>
        <dsp:cNvPr id="0" name=""/>
        <dsp:cNvSpPr/>
      </dsp:nvSpPr>
      <dsp:spPr>
        <a:xfrm>
          <a:off x="552" y="2112385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prstMaterial="metal"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сведения 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застрахованных лицах </a:t>
          </a:r>
        </a:p>
      </dsp:txBody>
      <dsp:txXfrm>
        <a:off x="552" y="2112385"/>
        <a:ext cx="2405992" cy="1202996"/>
      </dsp:txXfrm>
    </dsp:sp>
    <dsp:sp modelId="{F9770A9D-7E37-4453-9EC7-A275EE0D712C}">
      <dsp:nvSpPr>
        <dsp:cNvPr id="0" name=""/>
        <dsp:cNvSpPr/>
      </dsp:nvSpPr>
      <dsp:spPr>
        <a:xfrm>
          <a:off x="2911803" y="2112385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сведения 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медицинской помощи,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оказанной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застрахованным лицам. </a:t>
          </a:r>
        </a:p>
      </dsp:txBody>
      <dsp:txXfrm>
        <a:off x="2911803" y="2112385"/>
        <a:ext cx="2405992" cy="1202996"/>
      </dsp:txXfrm>
    </dsp:sp>
    <dsp:sp modelId="{999B072F-BD0C-4CCB-8715-DE093EF309DE}">
      <dsp:nvSpPr>
        <dsp:cNvPr id="0" name=""/>
        <dsp:cNvSpPr/>
      </dsp:nvSpPr>
      <dsp:spPr>
        <a:xfrm>
          <a:off x="5823054" y="2112385"/>
          <a:ext cx="2405992" cy="1202996"/>
        </a:xfrm>
        <a:prstGeom prst="rect">
          <a:avLst/>
        </a:prstGeom>
        <a:solidFill>
          <a:schemeClr val="bg2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сведения о медицинских работниках</a:t>
          </a:r>
        </a:p>
      </dsp:txBody>
      <dsp:txXfrm>
        <a:off x="5823054" y="2112385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376198E-759A-40D5-86B9-7BA4903D6AB5}" type="datetimeFigureOut">
              <a:rPr lang="ru-RU"/>
              <a:pPr>
                <a:defRPr/>
              </a:pPr>
              <a:t>21.12.2020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A6A540C-9F42-45AD-83D0-E2DDA420BB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079DD83-970E-4477-A3B3-8D83D4F8BDBB}" type="slidenum">
              <a:rPr lang="ru-RU" altLang="ru-RU"/>
              <a:pPr/>
              <a:t>6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5970588"/>
            <a:ext cx="12192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-12700" y="6053139"/>
            <a:ext cx="2999317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3145368" y="6043614"/>
            <a:ext cx="9046633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101600" y="6069013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781300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B8C7BEC-2302-4A60-84C7-2658DAA7C3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47672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82C84-6D34-4AA1-9BE8-55FD431F10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867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8128001" y="0"/>
            <a:ext cx="427567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8737600" y="6248401"/>
            <a:ext cx="2946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1" y="6248401"/>
            <a:ext cx="743161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7"/>
            <a:ext cx="533400" cy="3259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A88319-0979-4C53-ABE3-2740EA4C6A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3707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7033" y="1600201"/>
            <a:ext cx="5334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54233" y="1600201"/>
            <a:ext cx="5334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9FC4F-7A4F-4BFF-A397-56E98B27B3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13848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05B5B-8709-4E96-96D2-075E66A93E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2109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58492-536C-4136-AEA3-682890A4EAD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3130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1"/>
            <a:ext cx="1727200" cy="701675"/>
          </a:xfrm>
        </p:spPr>
        <p:txBody>
          <a:bodyPr>
            <a:noAutofit/>
          </a:bodyPr>
          <a:lstStyle>
            <a:lvl1pPr>
              <a:defRPr sz="2400" smtClean="0"/>
            </a:lvl1pPr>
          </a:lstStyle>
          <a:p>
            <a:pPr>
              <a:defRPr/>
            </a:pPr>
            <a:fld id="{80FC48DC-72E0-41AC-AE37-C19D3BBDA1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7960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3A41E7-E6D9-438D-BC3D-0B9A91508F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510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D91F23-DC13-42F0-B18D-1FA65D28B4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254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E85B0-AAF0-4032-8A59-6D7FB3AD04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7666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1183F47-83A3-4BC1-A493-7AEA789F1A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4864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78787-4FA2-4F40-BB90-F918F8C3B3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9499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12700" y="4572001"/>
            <a:ext cx="12192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-12699" y="4664075"/>
            <a:ext cx="1951567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2059517" y="4654550"/>
            <a:ext cx="10132483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930401" y="1"/>
            <a:ext cx="133351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1"/>
            <a:ext cx="1930400" cy="663575"/>
          </a:xfrm>
        </p:spPr>
        <p:txBody>
          <a:bodyPr/>
          <a:lstStyle>
            <a:lvl1pPr>
              <a:defRPr sz="2800" smtClean="0"/>
            </a:lvl1pPr>
          </a:lstStyle>
          <a:p>
            <a:pPr>
              <a:defRPr/>
            </a:pPr>
            <a:fld id="{12353DEA-0AD2-4948-883C-33470AC907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2133600" y="6248401"/>
            <a:ext cx="6096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0213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F0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E68028-6A36-4A31-B354-811D01EB8C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3" r:id="rId2"/>
    <p:sldLayoutId id="2147483730" r:id="rId3"/>
    <p:sldLayoutId id="2147483731" r:id="rId4"/>
    <p:sldLayoutId id="2147483732" r:id="rId5"/>
    <p:sldLayoutId id="2147483724" r:id="rId6"/>
    <p:sldLayoutId id="2147483733" r:id="rId7"/>
    <p:sldLayoutId id="2147483725" r:id="rId8"/>
    <p:sldLayoutId id="2147483734" r:id="rId9"/>
    <p:sldLayoutId id="2147483726" r:id="rId10"/>
    <p:sldLayoutId id="2147483735" r:id="rId11"/>
    <p:sldLayoutId id="2147483727" r:id="rId12"/>
    <p:sldLayoutId id="214748372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E7BC29"/>
        </a:buClr>
        <a:buSzPct val="75000"/>
        <a:buFont typeface="Wingdings" panose="05000000000000000000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092A7"/>
        </a:buClr>
        <a:buSzPct val="65000"/>
        <a:buFont typeface="Wingdings" panose="05000000000000000000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foms.ru/" TargetMode="External"/><Relationship Id="rId2" Type="http://schemas.openxmlformats.org/officeDocument/2006/relationships/hyperlink" Target="mailto:general@mofoms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eestrin@mofoms.r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1066800"/>
            <a:ext cx="7772400" cy="27432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/>
              <a:t/>
            </a:r>
            <a:br>
              <a:rPr lang="ru-RU" sz="4000" dirty="0"/>
            </a:br>
            <a:r>
              <a:rPr lang="ru-RU" sz="3200" dirty="0">
                <a:solidFill>
                  <a:schemeClr val="bg2">
                    <a:lumMod val="75000"/>
                  </a:schemeClr>
                </a:solidFill>
              </a:rPr>
              <a:t>Об информационной технологии ведения персонифицированного учёта медицинской помощи, оказанной застрахованным лицам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114800"/>
            <a:ext cx="7086600" cy="1752600"/>
          </a:xfrm>
        </p:spPr>
        <p:txBody>
          <a:bodyPr/>
          <a:lstStyle/>
          <a:p>
            <a:pPr eaLnBrk="1" hangingPunct="1"/>
            <a:r>
              <a:rPr lang="ru-RU" altLang="ru-RU" i="1" dirty="0" smtClean="0">
                <a:solidFill>
                  <a:srgbClr val="002060"/>
                </a:solidFill>
              </a:rPr>
              <a:t>Бережная Татьяна Викторовна, </a:t>
            </a:r>
            <a:endParaRPr lang="ru-RU" altLang="ru-RU" i="1" dirty="0">
              <a:solidFill>
                <a:srgbClr val="002060"/>
              </a:solidFill>
            </a:endParaRPr>
          </a:p>
          <a:p>
            <a:pPr eaLnBrk="1" hangingPunct="1"/>
            <a:r>
              <a:rPr lang="ru-RU" altLang="ru-RU" i="1">
                <a:solidFill>
                  <a:srgbClr val="002060"/>
                </a:solidFill>
              </a:rPr>
              <a:t>начальник </a:t>
            </a:r>
            <a:r>
              <a:rPr lang="ru-RU" altLang="ru-RU" i="1" smtClean="0">
                <a:solidFill>
                  <a:srgbClr val="002060"/>
                </a:solidFill>
              </a:rPr>
              <a:t>Управления </a:t>
            </a:r>
            <a:r>
              <a:rPr lang="ru-RU" altLang="ru-RU" i="1" dirty="0">
                <a:solidFill>
                  <a:srgbClr val="002060"/>
                </a:solidFill>
              </a:rPr>
              <a:t>информационного обеспечения ТФОМС МО</a:t>
            </a: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524000" y="1"/>
            <a:ext cx="9144000" cy="12303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altLang="ru-RU" sz="2000" b="1" dirty="0">
                <a:solidFill>
                  <a:srgbClr val="3C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MS PGothic" pitchFamily="34" charset="-128"/>
                <a:cs typeface="Arial" charset="0"/>
              </a:rPr>
              <a:t>     </a:t>
            </a:r>
            <a:r>
              <a:rPr lang="ru-RU" altLang="ru-RU" sz="2200" b="1" dirty="0">
                <a:solidFill>
                  <a:srgbClr val="3C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MS PGothic" pitchFamily="34" charset="-128"/>
                <a:cs typeface="Arial" charset="0"/>
              </a:rPr>
              <a:t>Территориальный фонд </a:t>
            </a:r>
          </a:p>
          <a:p>
            <a:pPr>
              <a:defRPr/>
            </a:pPr>
            <a:r>
              <a:rPr lang="ru-RU" altLang="ru-RU" sz="2200" b="1" dirty="0">
                <a:solidFill>
                  <a:srgbClr val="3C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MS PGothic" pitchFamily="34" charset="-128"/>
                <a:cs typeface="Arial" charset="0"/>
              </a:rPr>
              <a:t>     обязательного медицинского  страхования </a:t>
            </a:r>
          </a:p>
          <a:p>
            <a:pPr>
              <a:defRPr/>
            </a:pPr>
            <a:r>
              <a:rPr lang="ru-RU" altLang="ru-RU" sz="2200" b="1" dirty="0">
                <a:solidFill>
                  <a:srgbClr val="3C4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MS PGothic" pitchFamily="34" charset="-128"/>
                <a:cs typeface="Arial" charset="0"/>
              </a:rPr>
              <a:t>     Московской области</a:t>
            </a:r>
          </a:p>
        </p:txBody>
      </p:sp>
      <p:pic>
        <p:nvPicPr>
          <p:cNvPr id="10245" name="Picture 8" descr="C:\Documents and Settings\zorina\Мои документы\Мои рисунки\logo_ТФОМС М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1" y="33338"/>
            <a:ext cx="1298575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6781800" y="6248400"/>
            <a:ext cx="10994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solidFill>
                  <a:schemeClr val="bg1"/>
                </a:solidFill>
                <a:latin typeface="Arial" panose="020B0604020202020204" pitchFamily="34" charset="0"/>
              </a:rPr>
              <a:t>20</a:t>
            </a:r>
            <a:r>
              <a:rPr lang="en-US" altLang="ru-RU" sz="1800" dirty="0">
                <a:solidFill>
                  <a:schemeClr val="bg1"/>
                </a:solidFill>
                <a:latin typeface="Arial" panose="020B0604020202020204" pitchFamily="34" charset="0"/>
              </a:rPr>
              <a:t>21</a:t>
            </a:r>
            <a:r>
              <a:rPr lang="ru-RU" altLang="ru-RU" sz="1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800" dirty="0">
                <a:solidFill>
                  <a:schemeClr val="bg1"/>
                </a:solidFill>
                <a:latin typeface="Arial" panose="020B0604020202020204" pitchFamily="34" charset="0"/>
              </a:rPr>
              <a:t>год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АОС ПУ медицинской помощи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ru-RU" altLang="ru-RU" sz="2800" dirty="0"/>
              <a:t>Идентификация по региональному сегменту единого регистра застрахованных лиц, определение страховой медицинской организации, ответственной за оплату счета;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endParaRPr lang="ru-RU" altLang="ru-RU" sz="2800" dirty="0"/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ru-RU" altLang="ru-RU" sz="2800" dirty="0"/>
              <a:t>Выявление застрахованных лиц, которым оказана медицинская помощь вне территории страхования и определение их территории страхования (электронный запрос в Центральный регистр ФОМС)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/>
              <a:t>О защите персональных данных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66800" y="1647825"/>
            <a:ext cx="10058400" cy="44958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altLang="ru-RU" sz="2000" i="1" dirty="0" smtClean="0"/>
              <a:t>     </a:t>
            </a:r>
            <a:r>
              <a:rPr lang="ru-RU" altLang="ru-RU" sz="2800" dirty="0"/>
              <a:t>Сведения о лицах, </a:t>
            </a:r>
            <a:r>
              <a:rPr lang="ru-RU" altLang="ru-RU" sz="2800" dirty="0">
                <a:solidFill>
                  <a:srgbClr val="FF0000"/>
                </a:solidFill>
              </a:rPr>
              <a:t>которые участвуют </a:t>
            </a:r>
            <a:r>
              <a:rPr lang="ru-RU" altLang="ru-RU" sz="2800" dirty="0"/>
              <a:t>в </a:t>
            </a:r>
            <a:r>
              <a:rPr lang="ru-RU" altLang="ru-RU" sz="2800" dirty="0" smtClean="0"/>
              <a:t>оказании медицинских </a:t>
            </a:r>
            <a:r>
              <a:rPr lang="ru-RU" altLang="ru-RU" sz="2800" dirty="0"/>
              <a:t>услуг, и о лицах, </a:t>
            </a:r>
            <a:r>
              <a:rPr lang="ru-RU" altLang="ru-RU" sz="2800" dirty="0">
                <a:solidFill>
                  <a:srgbClr val="FF0000"/>
                </a:solidFill>
              </a:rPr>
              <a:t>которым оказываются</a:t>
            </a:r>
            <a:r>
              <a:rPr lang="ru-RU" altLang="ru-RU" sz="2800" dirty="0"/>
              <a:t> медицинские услуги, относятся к информации ограниченного доступа и </a:t>
            </a:r>
            <a:r>
              <a:rPr lang="ru-RU" altLang="ru-RU" sz="2800" dirty="0">
                <a:solidFill>
                  <a:srgbClr val="FF0000"/>
                </a:solidFill>
              </a:rPr>
              <a:t>подлежат защите </a:t>
            </a:r>
            <a:r>
              <a:rPr lang="ru-RU" altLang="ru-RU" sz="2800" dirty="0"/>
              <a:t>в </a:t>
            </a:r>
            <a:r>
              <a:rPr lang="ru-RU" altLang="ru-RU" sz="2800" dirty="0" smtClean="0"/>
              <a:t>соответствии </a:t>
            </a:r>
            <a:r>
              <a:rPr lang="ru-RU" altLang="ru-RU" sz="2800" dirty="0"/>
              <a:t>с законодательством Российской </a:t>
            </a:r>
            <a:r>
              <a:rPr lang="ru-RU" altLang="ru-RU" sz="2800" dirty="0" smtClean="0"/>
              <a:t>Федерации</a:t>
            </a:r>
          </a:p>
          <a:p>
            <a:pPr eaLnBrk="1" hangingPunct="1">
              <a:buFontTx/>
              <a:buNone/>
            </a:pPr>
            <a:endParaRPr lang="ru-RU" altLang="ru-RU" sz="2800" i="1" dirty="0"/>
          </a:p>
          <a:p>
            <a:pPr eaLnBrk="1" hangingPunct="1">
              <a:buFontTx/>
              <a:buNone/>
            </a:pPr>
            <a:endParaRPr lang="ru-RU" altLang="ru-RU" sz="2800" i="1" dirty="0" smtClean="0"/>
          </a:p>
          <a:p>
            <a:pPr eaLnBrk="1" hangingPunct="1">
              <a:buNone/>
            </a:pPr>
            <a:r>
              <a:rPr lang="ru-RU" altLang="ru-RU" sz="2800" i="1" dirty="0"/>
              <a:t>Закон 323-ФЗ «Об основах охраны здоровья граждан в Российской Федерации», статья 92, часть 4</a:t>
            </a:r>
          </a:p>
          <a:p>
            <a:pPr eaLnBrk="1" hangingPunct="1">
              <a:buFontTx/>
              <a:buNone/>
            </a:pPr>
            <a:endParaRPr lang="ru-RU" altLang="ru-RU" sz="2800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/>
              <a:t>О согласии субъекта персональных данных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altLang="ru-RU" sz="2000" i="1" dirty="0"/>
          </a:p>
          <a:p>
            <a:pPr algn="just" eaLnBrk="1" hangingPunct="1">
              <a:buFontTx/>
              <a:buNone/>
            </a:pPr>
            <a:r>
              <a:rPr lang="ru-RU" altLang="ru-RU" sz="2200" dirty="0" smtClean="0">
                <a:solidFill>
                  <a:schemeClr val="folHlink"/>
                </a:solidFill>
              </a:rPr>
              <a:t>Согласия </a:t>
            </a:r>
            <a:r>
              <a:rPr lang="ru-RU" altLang="ru-RU" sz="2200" dirty="0">
                <a:solidFill>
                  <a:schemeClr val="folHlink"/>
                </a:solidFill>
              </a:rPr>
              <a:t>субъекта персональных данных</a:t>
            </a:r>
            <a:r>
              <a:rPr lang="ru-RU" altLang="ru-RU" sz="2200" dirty="0"/>
              <a:t>, предусмотренного частью 1 настоящей статьи, </a:t>
            </a:r>
            <a:r>
              <a:rPr lang="ru-RU" altLang="ru-RU" sz="2200" dirty="0">
                <a:solidFill>
                  <a:schemeClr val="folHlink"/>
                </a:solidFill>
              </a:rPr>
              <a:t>не требуется</a:t>
            </a:r>
            <a:r>
              <a:rPr lang="ru-RU" altLang="ru-RU" sz="2200" dirty="0"/>
              <a:t> в следующих случаях:</a:t>
            </a:r>
          </a:p>
          <a:p>
            <a:pPr algn="just" eaLnBrk="1" hangingPunct="1">
              <a:buFontTx/>
              <a:buNone/>
            </a:pPr>
            <a:r>
              <a:rPr lang="ru-RU" altLang="ru-RU" sz="2200" dirty="0"/>
              <a:t>	1) обработка персональных данных осуществляется на основании </a:t>
            </a:r>
            <a:r>
              <a:rPr lang="ru-RU" altLang="ru-RU" sz="2200" dirty="0">
                <a:solidFill>
                  <a:schemeClr val="folHlink"/>
                </a:solidFill>
              </a:rPr>
              <a:t>федерального закона</a:t>
            </a:r>
            <a:r>
              <a:rPr lang="ru-RU" altLang="ru-RU" sz="2200" dirty="0"/>
              <a:t>, устанавливающего ее цель, условия получения персональных данных и круг субъектов, персональные данные которых подлежат обработке, а также определяющего полномочия оператора</a:t>
            </a:r>
            <a:r>
              <a:rPr lang="ru-RU" altLang="ru-RU" sz="2200" dirty="0" smtClean="0"/>
              <a:t>;</a:t>
            </a:r>
          </a:p>
          <a:p>
            <a:pPr eaLnBrk="1" hangingPunct="1">
              <a:buFontTx/>
              <a:buNone/>
            </a:pPr>
            <a:endParaRPr lang="ru-RU" altLang="ru-RU" sz="2000" i="1" dirty="0"/>
          </a:p>
          <a:p>
            <a:pPr eaLnBrk="1" hangingPunct="1">
              <a:buFontTx/>
              <a:buNone/>
            </a:pPr>
            <a:endParaRPr lang="ru-RU" altLang="ru-RU" sz="2000" i="1" dirty="0" smtClean="0"/>
          </a:p>
          <a:p>
            <a:pPr eaLnBrk="1" hangingPunct="1">
              <a:buNone/>
            </a:pPr>
            <a:r>
              <a:rPr lang="ru-RU" altLang="ru-RU" sz="2400" i="1" dirty="0"/>
              <a:t>Закон 152-ФЗ</a:t>
            </a:r>
          </a:p>
          <a:p>
            <a:pPr eaLnBrk="1" hangingPunct="1">
              <a:buFontTx/>
              <a:buNone/>
            </a:pPr>
            <a:r>
              <a:rPr lang="ru-RU" altLang="ru-RU" sz="2400" i="1" dirty="0"/>
              <a:t>«</a:t>
            </a:r>
            <a:r>
              <a:rPr lang="ru-RU" altLang="ru-RU" sz="2400" i="1" dirty="0"/>
              <a:t>О персональных данных</a:t>
            </a:r>
            <a:r>
              <a:rPr lang="ru-RU" altLang="ru-RU" sz="2400" i="1" dirty="0"/>
              <a:t>», </a:t>
            </a:r>
            <a:r>
              <a:rPr lang="ru-RU" altLang="ru-RU" sz="2400" i="1" dirty="0" smtClean="0"/>
              <a:t>ст. </a:t>
            </a:r>
            <a:r>
              <a:rPr lang="ru-RU" altLang="ru-RU" sz="2400" i="1" dirty="0"/>
              <a:t>6. Условия обработки персональных данных</a:t>
            </a:r>
          </a:p>
          <a:p>
            <a:pPr eaLnBrk="1" hangingPunct="1">
              <a:buFontTx/>
              <a:buNone/>
            </a:pPr>
            <a:endParaRPr lang="ru-RU" altLang="ru-RU" sz="2000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dirty="0"/>
              <a:t>Действия МО при сдаче реестров счетов</a:t>
            </a:r>
            <a:endParaRPr lang="ru-RU" altLang="ru-RU" sz="32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752600"/>
            <a:ext cx="11383264" cy="4648200"/>
          </a:xfrm>
        </p:spPr>
        <p:txBody>
          <a:bodyPr/>
          <a:lstStyle/>
          <a:p>
            <a:pPr marL="457200" indent="-457200" eaLnBrk="1" hangingPunct="1">
              <a:buSzPct val="90000"/>
              <a:buFontTx/>
              <a:buAutoNum type="arabicPeriod"/>
            </a:pPr>
            <a:r>
              <a:rPr lang="ru-RU" altLang="ru-RU" sz="2000" i="1" dirty="0"/>
              <a:t>Получение электронной подписи в отделе по информационной безопасности </a:t>
            </a:r>
            <a:r>
              <a:rPr lang="ru-RU" altLang="ru-RU" sz="2000" i="1" dirty="0" smtClean="0"/>
              <a:t>ТФОМС МО;</a:t>
            </a:r>
            <a:endParaRPr lang="ru-RU" altLang="ru-RU" sz="2000" i="1" dirty="0"/>
          </a:p>
          <a:p>
            <a:pPr marL="457200" indent="-457200" eaLnBrk="1" hangingPunct="1">
              <a:buSzPct val="90000"/>
              <a:buFontTx/>
              <a:buAutoNum type="arabicPeriod"/>
            </a:pPr>
            <a:r>
              <a:rPr lang="ru-RU" altLang="ru-RU" sz="2000" i="1" dirty="0"/>
              <a:t>Регистрация доверенного электронного адреса (официальное письмо на почту </a:t>
            </a:r>
            <a:r>
              <a:rPr lang="en-US" altLang="ru-RU" sz="2000" i="1" dirty="0">
                <a:hlinkClick r:id="rId2"/>
              </a:rPr>
              <a:t>general@mofoms.ru</a:t>
            </a:r>
            <a:r>
              <a:rPr lang="ru-RU" altLang="ru-RU" sz="2000" i="1" dirty="0"/>
              <a:t>)</a:t>
            </a:r>
            <a:r>
              <a:rPr lang="en-US" altLang="ru-RU" sz="2000" i="1" dirty="0"/>
              <a:t>;</a:t>
            </a:r>
          </a:p>
          <a:p>
            <a:pPr marL="457200" indent="-457200" eaLnBrk="1" hangingPunct="1">
              <a:buSzPct val="90000"/>
              <a:buFontTx/>
              <a:buAutoNum type="arabicPeriod"/>
            </a:pPr>
            <a:r>
              <a:rPr lang="ru-RU" altLang="ru-RU" sz="2000" i="1" dirty="0"/>
              <a:t>Формирование реестров счетов за отчетный период</a:t>
            </a:r>
            <a:r>
              <a:rPr lang="en-US" altLang="ru-RU" sz="2000" i="1" dirty="0"/>
              <a:t> </a:t>
            </a:r>
            <a:r>
              <a:rPr lang="ru-RU" altLang="ru-RU" sz="2000" i="1" dirty="0"/>
              <a:t>согласно актуальной версии ОТР-ИВ-7 (скачивается с сайта </a:t>
            </a:r>
            <a:r>
              <a:rPr lang="en-US" altLang="ru-RU" sz="2000" i="1" dirty="0">
                <a:hlinkClick r:id="rId3"/>
              </a:rPr>
              <a:t>www.mofoms.ru</a:t>
            </a:r>
            <a:r>
              <a:rPr lang="ru-RU" altLang="ru-RU" sz="2000" i="1" dirty="0"/>
              <a:t>)</a:t>
            </a:r>
            <a:r>
              <a:rPr lang="en-US" altLang="ru-RU" sz="2000" i="1" dirty="0"/>
              <a:t>;</a:t>
            </a:r>
            <a:endParaRPr lang="ru-RU" altLang="ru-RU" sz="2000" i="1" dirty="0"/>
          </a:p>
          <a:p>
            <a:pPr marL="457200" indent="-457200" eaLnBrk="1" hangingPunct="1">
              <a:buSzPct val="90000"/>
              <a:buFontTx/>
              <a:buAutoNum type="arabicPeriod"/>
            </a:pPr>
            <a:r>
              <a:rPr lang="ru-RU" altLang="ru-RU" sz="2000" i="1" dirty="0"/>
              <a:t>Отправка подписанных и зашифрованных реестров с доверенного адреса на почту </a:t>
            </a:r>
            <a:r>
              <a:rPr lang="en-US" altLang="ru-RU" sz="2000" i="1" dirty="0">
                <a:hlinkClick r:id="rId4"/>
              </a:rPr>
              <a:t>reestrin@mofoms.ru</a:t>
            </a:r>
            <a:r>
              <a:rPr lang="en-US" altLang="ru-RU" sz="2000" i="1" dirty="0"/>
              <a:t>;</a:t>
            </a:r>
          </a:p>
          <a:p>
            <a:pPr marL="457200" indent="-457200" eaLnBrk="1" hangingPunct="1">
              <a:buSzPct val="90000"/>
              <a:buFontTx/>
              <a:buAutoNum type="arabicPeriod"/>
            </a:pPr>
            <a:r>
              <a:rPr lang="ru-RU" altLang="ru-RU" sz="2000" i="1" dirty="0"/>
              <a:t>Исправление ошибок ФЛК,</a:t>
            </a:r>
            <a:r>
              <a:rPr lang="en-US" altLang="ru-RU" sz="2000" i="1" dirty="0"/>
              <a:t> </a:t>
            </a:r>
            <a:r>
              <a:rPr lang="ru-RU" altLang="ru-RU" sz="2000" i="1" dirty="0"/>
              <a:t>успешная сдача, получение актов.</a:t>
            </a:r>
          </a:p>
          <a:p>
            <a:pPr marL="457200" indent="-457200" eaLnBrk="1" hangingPunct="1">
              <a:buSzPct val="90000"/>
              <a:buFontTx/>
              <a:buAutoNum type="arabicPeriod"/>
            </a:pPr>
            <a:r>
              <a:rPr lang="ru-RU" altLang="ru-RU" sz="2000" i="1" dirty="0"/>
              <a:t>Подписание акта передачи приема данных об оказанной МП застрахованным на других территориях РФ электронной подписью</a:t>
            </a:r>
          </a:p>
          <a:p>
            <a:pPr marL="457200" indent="-457200" eaLnBrk="1" hangingPunct="1">
              <a:buSzPct val="90000"/>
              <a:buFontTx/>
              <a:buAutoNum type="arabicPeriod"/>
            </a:pPr>
            <a:r>
              <a:rPr lang="ru-RU" altLang="ru-RU" sz="2000" i="1" dirty="0"/>
              <a:t>Сдача ежемесячной, ежеквартальной и годовой отчетности в </a:t>
            </a:r>
            <a:r>
              <a:rPr lang="ru-RU" altLang="ru-RU" sz="2000" i="1" dirty="0" smtClean="0"/>
              <a:t>АИС </a:t>
            </a:r>
            <a:r>
              <a:rPr lang="ru-RU" altLang="ru-RU" sz="2000" i="1" dirty="0"/>
              <a:t>ЦСОО (</a:t>
            </a:r>
            <a:r>
              <a:rPr lang="en-US" altLang="ru-RU" sz="2000" i="1" dirty="0">
                <a:hlinkClick r:id="rId4"/>
              </a:rPr>
              <a:t>reports.mofoms.ru</a:t>
            </a:r>
            <a:r>
              <a:rPr lang="ru-RU" altLang="ru-RU" sz="2000" i="1" dirty="0"/>
              <a:t>)</a:t>
            </a:r>
            <a:r>
              <a:rPr lang="en-US" altLang="ru-RU" sz="2000" i="1" dirty="0" smtClean="0"/>
              <a:t>.</a:t>
            </a:r>
            <a:endParaRPr lang="en-US" altLang="ru-RU" sz="20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dirty="0"/>
              <a:t>Определение персонифицированного учёта (ПУ)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6864" y="1905000"/>
            <a:ext cx="10536936" cy="4648200"/>
          </a:xfrm>
        </p:spPr>
        <p:txBody>
          <a:bodyPr/>
          <a:lstStyle/>
          <a:p>
            <a:pPr algn="just"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ru-RU" altLang="ru-RU" sz="2200" dirty="0"/>
              <a:t>Персонифицированный учет при осуществлении медицинской деятельности </a:t>
            </a:r>
            <a:r>
              <a:rPr lang="ru-RU" altLang="ru-RU" sz="2200" dirty="0" smtClean="0"/>
              <a:t>– обработка </a:t>
            </a:r>
            <a:r>
              <a:rPr lang="ru-RU" altLang="ru-RU" sz="2200" dirty="0"/>
              <a:t>персональных данных о лицах, которые участвуют в оказании медицинских услуг, и о лицах, которым оказываются медицинские услуги.</a:t>
            </a:r>
          </a:p>
          <a:p>
            <a:pPr algn="just"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ru-RU" altLang="ru-RU" sz="2200" dirty="0"/>
              <a:t>В целях осуществления персонифицированного учета операторы информационных систем (в </a:t>
            </a:r>
            <a:r>
              <a:rPr lang="ru-RU" altLang="ru-RU" sz="2200" dirty="0" err="1"/>
              <a:t>т.ч</a:t>
            </a:r>
            <a:r>
              <a:rPr lang="ru-RU" altLang="ru-RU" sz="2200" dirty="0"/>
              <a:t>. ТФОМС МО) получают информацию от органов и организаций государственной, муниципальной и частной систем здравоохранения и иных организаций в рамках информационного взаимодействия в соответствии с настоящим Федеральным законом.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ru-RU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ru-RU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dirty="0" smtClean="0"/>
              <a:t>Закон </a:t>
            </a:r>
            <a:r>
              <a:rPr lang="ru-RU" altLang="ru-RU" sz="2400" i="1" dirty="0"/>
              <a:t>323-ФЗ </a:t>
            </a:r>
            <a:endParaRPr lang="en-US" altLang="ru-RU" sz="2400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dirty="0" smtClean="0"/>
              <a:t>«</a:t>
            </a:r>
            <a:r>
              <a:rPr lang="ru-RU" altLang="ru-RU" sz="2400" i="1" dirty="0"/>
              <a:t>Об основах охраны здоровья граждан в </a:t>
            </a:r>
            <a:r>
              <a:rPr lang="ru-RU" altLang="ru-RU" sz="2400" i="1" dirty="0" smtClean="0"/>
              <a:t>Российской</a:t>
            </a:r>
            <a:r>
              <a:rPr lang="en-US" altLang="ru-RU" sz="2400" i="1" dirty="0" smtClean="0"/>
              <a:t> </a:t>
            </a:r>
            <a:r>
              <a:rPr lang="ru-RU" altLang="ru-RU" sz="2400" i="1" dirty="0" smtClean="0"/>
              <a:t>Федерации</a:t>
            </a:r>
            <a:r>
              <a:rPr lang="ru-RU" altLang="ru-RU" sz="2400" i="1" dirty="0"/>
              <a:t>», статья 92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dirty="0"/>
              <a:t>Определение персонифицированного учёта (ПУ)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6864" y="1905000"/>
            <a:ext cx="10613136" cy="3581400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altLang="ru-RU" sz="2400" dirty="0"/>
              <a:t>Персонифицированный учет в системе обязательного медицинского страхования – организация и ведение учета сведений о каждом застрахованном лице в целях реализации прав граждан на бесплатное оказание медицинской помощи в рамках базовой и территориальных программ обязательного медицинского страхования.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ru-RU" sz="2400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ru-RU" sz="2400" i="1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ru-RU" sz="2400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dirty="0" smtClean="0"/>
              <a:t>Закон </a:t>
            </a:r>
            <a:r>
              <a:rPr lang="ru-RU" altLang="ru-RU" sz="2400" i="1" dirty="0"/>
              <a:t>326-ФЗ </a:t>
            </a:r>
            <a:endParaRPr lang="en-US" altLang="ru-RU" sz="2400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dirty="0" smtClean="0"/>
              <a:t>«</a:t>
            </a:r>
            <a:r>
              <a:rPr lang="ru-RU" altLang="ru-RU" sz="2400" i="1" dirty="0"/>
              <a:t>Об обязательном медицинском страховании в РФ», статья 43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dirty="0"/>
              <a:t>Виды ПУ в здравоохранении (323-ФЗ) и ОМС (326-ФЗ) 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1981200" y="1614488"/>
          <a:ext cx="8229600" cy="3719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892676" y="2827338"/>
            <a:ext cx="822325" cy="4492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0160" tIns="10160" rIns="10160" bIns="10160" spcCol="1270" anchor="ctr"/>
          <a:lstStyle/>
          <a:p>
            <a:pPr algn="ctr" eaLnBrk="1" hangingPunct="1">
              <a:defRPr/>
            </a:pPr>
            <a:endParaRPr lang="ru-RU" altLang="ru-RU" sz="16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2057400" y="5257800"/>
            <a:ext cx="2209800" cy="304800"/>
          </a:xfrm>
          <a:prstGeom prst="rect">
            <a:avLst/>
          </a:prstGeom>
          <a:solidFill>
            <a:srgbClr val="A5B592"/>
          </a:solidFill>
          <a:ln w="19050" algn="ctr">
            <a:solidFill>
              <a:srgbClr val="FFFFFF"/>
            </a:solidFill>
            <a:miter lim="800000"/>
            <a:headEnd/>
            <a:tailEnd/>
          </a:ln>
        </p:spPr>
        <p:txBody>
          <a:bodyPr lIns="10160" tIns="10160" rIns="10160" bIns="101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323-ФЗ; 326-ФЗ</a:t>
            </a:r>
          </a:p>
        </p:txBody>
      </p:sp>
      <p:sp>
        <p:nvSpPr>
          <p:cNvPr id="13318" name="TextBox 8"/>
          <p:cNvSpPr txBox="1">
            <a:spLocks noChangeArrowheads="1"/>
          </p:cNvSpPr>
          <p:nvPr/>
        </p:nvSpPr>
        <p:spPr bwMode="auto">
          <a:xfrm>
            <a:off x="2057400" y="5715000"/>
            <a:ext cx="2209800" cy="304800"/>
          </a:xfrm>
          <a:prstGeom prst="rect">
            <a:avLst/>
          </a:prstGeom>
          <a:solidFill>
            <a:srgbClr val="DFCF04"/>
          </a:solidFill>
          <a:ln w="19050" algn="ctr">
            <a:solidFill>
              <a:srgbClr val="FFFFFF"/>
            </a:solidFill>
            <a:miter lim="800000"/>
            <a:headEnd/>
            <a:tailEnd/>
          </a:ln>
        </p:spPr>
        <p:txBody>
          <a:bodyPr lIns="10160" tIns="10160" rIns="10160" bIns="101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/>
              <a:t>323-ФЗ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/>
              <a:t>Сведения о застрахованных лицах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6864" y="1600200"/>
            <a:ext cx="10871200" cy="48006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1) фамилия, имя, отчество;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2) пол;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3) дата рождения;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4) место рождения;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5) гражданство;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6) данные документа, удостоверяющего личность;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7) место жительства;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8) место регистрации;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9) дата регистрации;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10) страховой номер индивидуального лицевого счета (СНИЛС),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11) номер полиса обязательного медицинского страхования застрахованного лица;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12) данные о страховой медицинской организации, медицинской организации и враче, выбранных застрахованным лицом;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13) дата регистрации в качестве застрахованного лица;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14) статус застрахованного лица (работающий, неработающий).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/>
              <a:t>Сведения о медицинской помощи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1) номер полиса обязательного медицинского страхования застрахованного лица;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2) медицинская организация, оказавшая соответствующие услуги;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3) виды оказанной медицинской помощи;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4) условия оказания медицинской помощи;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5) сроки оказания медицинской помощи;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6) объемы оказанной медицинской помощи;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7) стоимость оказанной медицинской помощи;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8) </a:t>
            </a:r>
            <a:r>
              <a:rPr lang="ru-RU" altLang="ru-RU" sz="1800" dirty="0"/>
              <a:t>диагноз;</a:t>
            </a:r>
            <a:endParaRPr lang="ru-RU" altLang="ru-RU" sz="1800" dirty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9) профиль оказания медицинской помощи;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10) медицинские услуги, оказанные застрахованному лицу, и примененные лекарственные препараты;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11) примененные медико-экономических стандарты;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12) специальность медицинского работника, оказавшего медицинскую помощь;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13) результат обращения за медицинской помощью;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14) результаты проведенного контроля объемов, сроков, качества и условий предоставления медицинской помощи.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/>
              <a:t>Сведения о медицинских работниках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6864" y="1600200"/>
            <a:ext cx="10536936" cy="48006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1) фамилия, имя, отчество;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2) пол;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3) дата рождения;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4) место рождения;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5) гражданство;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6) данные документа, удостоверяющего личность;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7) место жительства;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8) место регистрации;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9) дата регистрации;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1800" dirty="0"/>
              <a:t>10) страховой номер индивидуального лицевого счета (СНИЛС), </a:t>
            </a:r>
          </a:p>
          <a:p>
            <a:pPr marL="0" indent="0">
              <a:buNone/>
            </a:pPr>
            <a:r>
              <a:rPr lang="ru-RU" altLang="ru-RU" sz="1800" dirty="0"/>
              <a:t>11) сведения об образовании, в том числе данные об образовательных организациях и о документах об образовании и (или) о квалификации;</a:t>
            </a:r>
          </a:p>
          <a:p>
            <a:pPr marL="0" indent="0">
              <a:buNone/>
            </a:pPr>
            <a:r>
              <a:rPr lang="ru-RU" altLang="ru-RU" sz="1800" dirty="0"/>
              <a:t>12) наименование организации, оказывающей медицинские услуги;</a:t>
            </a:r>
          </a:p>
          <a:p>
            <a:pPr marL="0" indent="0">
              <a:buNone/>
            </a:pPr>
            <a:r>
              <a:rPr lang="ru-RU" altLang="ru-RU" sz="1800" dirty="0"/>
              <a:t>13) занимаемая должность в организации, оказывающей медицинские услуги</a:t>
            </a:r>
          </a:p>
          <a:p>
            <a:pPr eaLnBrk="1" hangingPunct="1">
              <a:lnSpc>
                <a:spcPct val="80000"/>
              </a:lnSpc>
            </a:pPr>
            <a:endParaRPr lang="ru-RU" alt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6" y="274638"/>
            <a:ext cx="8893175" cy="9445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Нормативно-правовое обеспечение информатизации ОМС</a:t>
            </a:r>
          </a:p>
        </p:txBody>
      </p:sp>
      <p:sp>
        <p:nvSpPr>
          <p:cNvPr id="18435" name="Text Box 12"/>
          <p:cNvSpPr txBox="1">
            <a:spLocks noChangeArrowheads="1"/>
          </p:cNvSpPr>
          <p:nvPr/>
        </p:nvSpPr>
        <p:spPr bwMode="auto">
          <a:xfrm>
            <a:off x="3482975" y="2800350"/>
            <a:ext cx="6357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8436" name="Text Box 13"/>
          <p:cNvSpPr txBox="1">
            <a:spLocks noChangeArrowheads="1"/>
          </p:cNvSpPr>
          <p:nvPr/>
        </p:nvSpPr>
        <p:spPr bwMode="auto">
          <a:xfrm>
            <a:off x="3575050" y="2133601"/>
            <a:ext cx="42497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8437" name="TextBox 7"/>
          <p:cNvSpPr txBox="1">
            <a:spLocks noChangeArrowheads="1"/>
          </p:cNvSpPr>
          <p:nvPr/>
        </p:nvSpPr>
        <p:spPr bwMode="auto">
          <a:xfrm>
            <a:off x="2667000" y="1600200"/>
            <a:ext cx="7010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838200" y="1993571"/>
            <a:ext cx="1074420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altLang="ru-RU" sz="20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Порядок ведения персонифицированного учета в сфере обязательного медицинского страхования</a:t>
            </a: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»(приказ </a:t>
            </a:r>
            <a:r>
              <a:rPr lang="ru-RU" alt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Минздравсоцразвития</a:t>
            </a: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РФ от 25.01.2011  №</a:t>
            </a: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29н) </a:t>
            </a:r>
            <a:endParaRPr lang="ru-RU" alt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altLang="ru-RU" sz="20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Общие принципы </a:t>
            </a: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построения</a:t>
            </a:r>
            <a:r>
              <a:rPr lang="ru-RU" altLang="ru-RU" sz="20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функционирования информационных систем и порядок информационного взаимодействия в сфере обязательного медицинского страхования» (приказ ФОМС от 07.04.2011  №79 (в ред. приказа ФОМС от </a:t>
            </a: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30.08.2019 </a:t>
            </a: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г. №</a:t>
            </a: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173)</a:t>
            </a:r>
            <a:endParaRPr lang="en-US" alt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ClrTx/>
              <a:buSzTx/>
              <a:buFont typeface="Wingdings" panose="05000000000000000000" pitchFamily="2" charset="2"/>
              <a:buChar char="q"/>
            </a:pP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altLang="ru-RU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sz="20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Организационно-технологический регламент</a:t>
            </a:r>
            <a:r>
              <a:rPr lang="ru-RU" altLang="ru-RU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«Передача–приемка сводного отчета об оказанной медицинской помощи для ФЛК, сверки и идентификации по ЕРЗ и оплаты медицинской помощи, оказанной лицам, застрахованным на других территориях РФ»  «ОТР-ИВ-7</a:t>
            </a:r>
            <a:r>
              <a:rPr lang="ru-RU" alt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(приказ ТФОМС МО от </a:t>
            </a:r>
            <a:r>
              <a:rPr lang="en-US" alt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r>
              <a:rPr lang="ru-RU" alt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alt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06</a:t>
            </a:r>
            <a:r>
              <a:rPr lang="ru-RU" alt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.201</a:t>
            </a:r>
            <a:r>
              <a:rPr lang="en-US" alt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alt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№ </a:t>
            </a:r>
            <a:r>
              <a:rPr lang="ru-RU" alt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alt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72</a:t>
            </a:r>
            <a:endParaRPr lang="ru-RU" alt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000" dirty="0"/>
              <a:t>Схема информационного взаимодействия по реестрам счетов</a:t>
            </a:r>
          </a:p>
        </p:txBody>
      </p:sp>
      <p:sp>
        <p:nvSpPr>
          <p:cNvPr id="19459" name="AutoShape 4"/>
          <p:cNvSpPr>
            <a:spLocks noChangeArrowheads="1"/>
          </p:cNvSpPr>
          <p:nvPr/>
        </p:nvSpPr>
        <p:spPr bwMode="auto">
          <a:xfrm>
            <a:off x="1752600" y="2052683"/>
            <a:ext cx="990600" cy="914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МО</a:t>
            </a:r>
          </a:p>
        </p:txBody>
      </p:sp>
      <p:sp>
        <p:nvSpPr>
          <p:cNvPr id="19460" name="AutoShape 5"/>
          <p:cNvSpPr>
            <a:spLocks noChangeArrowheads="1"/>
          </p:cNvSpPr>
          <p:nvPr/>
        </p:nvSpPr>
        <p:spPr bwMode="auto">
          <a:xfrm>
            <a:off x="5105400" y="2010371"/>
            <a:ext cx="1371600" cy="1066800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solidFill>
                  <a:schemeClr val="bg1"/>
                </a:solidFill>
                <a:latin typeface="Arial" panose="020B0604020202020204" pitchFamily="34" charset="0"/>
              </a:rPr>
              <a:t>ТФОМС МО</a:t>
            </a:r>
          </a:p>
        </p:txBody>
      </p:sp>
      <p:sp>
        <p:nvSpPr>
          <p:cNvPr id="19461" name="AutoShape 6"/>
          <p:cNvSpPr>
            <a:spLocks noChangeArrowheads="1"/>
          </p:cNvSpPr>
          <p:nvPr/>
        </p:nvSpPr>
        <p:spPr bwMode="auto">
          <a:xfrm>
            <a:off x="7772400" y="2438400"/>
            <a:ext cx="1066800" cy="1066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МО</a:t>
            </a:r>
          </a:p>
        </p:txBody>
      </p:sp>
      <p:sp>
        <p:nvSpPr>
          <p:cNvPr id="19462" name="AutoShape 7"/>
          <p:cNvSpPr>
            <a:spLocks noChangeArrowheads="1"/>
          </p:cNvSpPr>
          <p:nvPr/>
        </p:nvSpPr>
        <p:spPr bwMode="auto">
          <a:xfrm>
            <a:off x="9829800" y="3657601"/>
            <a:ext cx="914400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СМО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9463" name="AutoShape 8"/>
          <p:cNvSpPr>
            <a:spLocks noChangeArrowheads="1"/>
          </p:cNvSpPr>
          <p:nvPr/>
        </p:nvSpPr>
        <p:spPr bwMode="auto">
          <a:xfrm>
            <a:off x="9982200" y="3810001"/>
            <a:ext cx="914400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СМО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9464" name="AutoShape 9"/>
          <p:cNvSpPr>
            <a:spLocks noChangeArrowheads="1"/>
          </p:cNvSpPr>
          <p:nvPr/>
        </p:nvSpPr>
        <p:spPr bwMode="auto">
          <a:xfrm>
            <a:off x="10134600" y="3962401"/>
            <a:ext cx="914400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СМО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9465" name="AutoShape 10"/>
          <p:cNvSpPr>
            <a:spLocks noChangeArrowheads="1"/>
          </p:cNvSpPr>
          <p:nvPr/>
        </p:nvSpPr>
        <p:spPr bwMode="auto">
          <a:xfrm>
            <a:off x="3733800" y="3505200"/>
            <a:ext cx="1371600" cy="1295400"/>
          </a:xfrm>
          <a:prstGeom prst="flowChartMulti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РЕЕСТРЫ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СЧЕТОВ</a:t>
            </a:r>
          </a:p>
        </p:txBody>
      </p:sp>
      <p:sp>
        <p:nvSpPr>
          <p:cNvPr id="19466" name="AutoShape 11"/>
          <p:cNvSpPr>
            <a:spLocks noChangeArrowheads="1"/>
          </p:cNvSpPr>
          <p:nvPr/>
        </p:nvSpPr>
        <p:spPr bwMode="auto">
          <a:xfrm rot="5400000">
            <a:off x="2247900" y="2933701"/>
            <a:ext cx="1219200" cy="1752600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7" name="AutoShape 12"/>
          <p:cNvSpPr>
            <a:spLocks noChangeArrowheads="1"/>
          </p:cNvSpPr>
          <p:nvPr/>
        </p:nvSpPr>
        <p:spPr bwMode="auto">
          <a:xfrm>
            <a:off x="5181600" y="3200401"/>
            <a:ext cx="990600" cy="962026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8" name="AutoShape 13"/>
          <p:cNvSpPr>
            <a:spLocks noChangeArrowheads="1"/>
          </p:cNvSpPr>
          <p:nvPr/>
        </p:nvSpPr>
        <p:spPr bwMode="auto">
          <a:xfrm>
            <a:off x="6553201" y="2590801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9470" name="AutoShape 15"/>
          <p:cNvSpPr>
            <a:spLocks noChangeArrowheads="1"/>
          </p:cNvSpPr>
          <p:nvPr/>
        </p:nvSpPr>
        <p:spPr bwMode="auto">
          <a:xfrm>
            <a:off x="7086600" y="1676400"/>
            <a:ext cx="1447800" cy="685800"/>
          </a:xfrm>
          <a:prstGeom prst="cloudCallout">
            <a:avLst>
              <a:gd name="adj1" fmla="val -25546"/>
              <a:gd name="adj2" fmla="val 8888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АОС ПУ</a:t>
            </a:r>
          </a:p>
        </p:txBody>
      </p:sp>
      <p:sp>
        <p:nvSpPr>
          <p:cNvPr id="19471" name="Text Box 16"/>
          <p:cNvSpPr txBox="1">
            <a:spLocks noChangeArrowheads="1"/>
          </p:cNvSpPr>
          <p:nvPr/>
        </p:nvSpPr>
        <p:spPr bwMode="auto">
          <a:xfrm>
            <a:off x="876301" y="5343435"/>
            <a:ext cx="10896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E7BC2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АОС ПУ – Автоматизированная обработка </a:t>
            </a:r>
            <a:r>
              <a:rPr lang="ru-RU" altLang="ru-RU" sz="1800" dirty="0" smtClean="0">
                <a:latin typeface="Arial" panose="020B0604020202020204" pitchFamily="34" charset="0"/>
              </a:rPr>
              <a:t>сведений</a:t>
            </a:r>
            <a:r>
              <a:rPr lang="en-US" altLang="ru-RU" sz="1800" dirty="0" smtClean="0">
                <a:latin typeface="Arial" panose="020B0604020202020204" pitchFamily="34" charset="0"/>
              </a:rPr>
              <a:t> </a:t>
            </a:r>
            <a:r>
              <a:rPr lang="ru-RU" altLang="ru-RU" sz="1800" dirty="0" smtClean="0">
                <a:latin typeface="Arial" panose="020B0604020202020204" pitchFamily="34" charset="0"/>
              </a:rPr>
              <a:t>персонифицированного </a:t>
            </a:r>
            <a:r>
              <a:rPr lang="ru-RU" altLang="ru-RU" sz="1800" dirty="0">
                <a:latin typeface="Arial" panose="020B0604020202020204" pitchFamily="34" charset="0"/>
              </a:rPr>
              <a:t>учёта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МО – Медицинская организация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СМО – </a:t>
            </a:r>
            <a:r>
              <a:rPr lang="ru-RU" altLang="ru-RU" sz="1800" dirty="0" smtClean="0">
                <a:latin typeface="Arial" panose="020B0604020202020204" pitchFamily="34" charset="0"/>
              </a:rPr>
              <a:t>Страховая медицинская </a:t>
            </a:r>
            <a:r>
              <a:rPr lang="ru-RU" altLang="ru-RU" sz="1800" dirty="0">
                <a:latin typeface="Arial" panose="020B0604020202020204" pitchFamily="34" charset="0"/>
              </a:rPr>
              <a:t>организация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ТФОМС МО – </a:t>
            </a:r>
            <a:r>
              <a:rPr lang="ru-RU" altLang="ru-RU" sz="1800" dirty="0">
                <a:latin typeface="Arial" panose="020B0604020202020204" pitchFamily="34" charset="0"/>
              </a:rPr>
              <a:t>Т</a:t>
            </a:r>
            <a:r>
              <a:rPr lang="ru-RU" altLang="ru-RU" sz="1800" dirty="0" smtClean="0">
                <a:latin typeface="Arial" panose="020B0604020202020204" pitchFamily="34" charset="0"/>
              </a:rPr>
              <a:t>ерриториальный </a:t>
            </a:r>
            <a:r>
              <a:rPr lang="ru-RU" altLang="ru-RU" sz="1800" dirty="0">
                <a:latin typeface="Arial" panose="020B0604020202020204" pitchFamily="34" charset="0"/>
              </a:rPr>
              <a:t>фонд ОМС Московской области </a:t>
            </a:r>
          </a:p>
        </p:txBody>
      </p:sp>
      <p:sp>
        <p:nvSpPr>
          <p:cNvPr id="4" name="Стрелка углом вверх 3"/>
          <p:cNvSpPr/>
          <p:nvPr/>
        </p:nvSpPr>
        <p:spPr>
          <a:xfrm flipV="1">
            <a:off x="8953500" y="2609848"/>
            <a:ext cx="1562100" cy="895352"/>
          </a:xfrm>
          <a:prstGeom prst="bentUpArrow">
            <a:avLst>
              <a:gd name="adj1" fmla="val 29370"/>
              <a:gd name="adj2" fmla="val 29744"/>
              <a:gd name="adj3" fmla="val 319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vMO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986</Words>
  <Application>Microsoft Office PowerPoint</Application>
  <PresentationFormat>Широкоэкранный</PresentationFormat>
  <Paragraphs>127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MS PGothic</vt:lpstr>
      <vt:lpstr>Arial</vt:lpstr>
      <vt:lpstr>Calibri</vt:lpstr>
      <vt:lpstr>Times New Roman</vt:lpstr>
      <vt:lpstr>Tw Cen MT</vt:lpstr>
      <vt:lpstr>Wingdings</vt:lpstr>
      <vt:lpstr>Wingdings 2</vt:lpstr>
      <vt:lpstr>GovMO</vt:lpstr>
      <vt:lpstr> Об информационной технологии ведения персонифицированного учёта медицинской помощи, оказанной застрахованным лицам</vt:lpstr>
      <vt:lpstr>Определение персонифицированного учёта (ПУ)</vt:lpstr>
      <vt:lpstr>Определение персонифицированного учёта (ПУ)</vt:lpstr>
      <vt:lpstr>Виды ПУ в здравоохранении (323-ФЗ) и ОМС (326-ФЗ) </vt:lpstr>
      <vt:lpstr>Сведения о застрахованных лицах</vt:lpstr>
      <vt:lpstr>Сведения о медицинской помощи</vt:lpstr>
      <vt:lpstr>Сведения о медицинских работниках</vt:lpstr>
      <vt:lpstr>Нормативно-правовое обеспечение информатизации ОМС</vt:lpstr>
      <vt:lpstr>Схема информационного взаимодействия по реестрам счетов</vt:lpstr>
      <vt:lpstr>АОС ПУ медицинской помощи</vt:lpstr>
      <vt:lpstr>О защите персональных данных</vt:lpstr>
      <vt:lpstr>О согласии субъекта персональных данных</vt:lpstr>
      <vt:lpstr>Действия МО при сдаче реестров счетов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2016-12-23T09:14:49Z</dcterms:created>
  <dcterms:modified xsi:type="dcterms:W3CDTF">2020-12-21T13:49:30Z</dcterms:modified>
</cp:coreProperties>
</file>