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68" r:id="rId2"/>
    <p:sldId id="265" r:id="rId3"/>
    <p:sldId id="274" r:id="rId4"/>
    <p:sldId id="275" r:id="rId5"/>
    <p:sldId id="271" r:id="rId6"/>
    <p:sldId id="272" r:id="rId7"/>
    <p:sldId id="276" r:id="rId8"/>
    <p:sldId id="277" r:id="rId9"/>
  </p:sldIdLst>
  <p:sldSz cx="9144000" cy="5143500" type="screen16x9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Спека Надежда Васильевна" initials="СНВ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69B2"/>
    <a:srgbClr val="CC3300"/>
    <a:srgbClr val="5CF747"/>
    <a:srgbClr val="A9AB93"/>
    <a:srgbClr val="FFFF00"/>
    <a:srgbClr val="FF66FF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17" autoAdjust="0"/>
    <p:restoredTop sz="94639" autoAdjust="0"/>
  </p:normalViewPr>
  <p:slideViewPr>
    <p:cSldViewPr>
      <p:cViewPr>
        <p:scale>
          <a:sx n="152" d="100"/>
          <a:sy n="152" d="100"/>
        </p:scale>
        <p:origin x="-324" y="-246"/>
      </p:cViewPr>
      <p:guideLst>
        <p:guide orient="horz" pos="2160"/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E0F9D3-0178-41B1-8C7D-653259BDDD40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56324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1696" y="6456324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2E9587-CB42-4EC3-9EB4-DA5D6A41D3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526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2803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4B61F-4043-496E-8C8A-E2BE8E71C883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665" y="3228897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5" y="6456613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2803" y="6456613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D4A604-B188-4E88-85EE-DCDC69E7A1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883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4A604-B188-4E88-85EE-DCDC69E7A19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133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077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754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87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756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458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048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904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883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234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199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484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33CE7-0AFA-466A-AF12-133FE64FF82B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93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1691680" y="339502"/>
            <a:ext cx="7164288" cy="2490594"/>
          </a:xfrm>
          <a:solidFill>
            <a:schemeClr val="bg1">
              <a:alpha val="20000"/>
            </a:schemeClr>
          </a:solidFill>
        </p:spPr>
        <p:txBody>
          <a:bodyPr>
            <a:normAutofit/>
          </a:bodyPr>
          <a:lstStyle/>
          <a:p>
            <a:r>
              <a:rPr lang="ru-RU" sz="2400" b="1" kern="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Системные нарушения </a:t>
            </a:r>
            <a:r>
              <a:rPr lang="en-US" sz="2400" b="1" kern="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kern="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kern="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400" b="1" kern="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использовании медицинскими организациями средств обязательного медицинского страхования Московской области</a:t>
            </a:r>
            <a:r>
              <a:rPr lang="ru-RU" sz="24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kern="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1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5316" y="1347614"/>
            <a:ext cx="1368152" cy="1080120"/>
          </a:xfrm>
          <a:prstGeom prst="rect">
            <a:avLst/>
          </a:prstGeom>
          <a:noFill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2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36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4484358"/>
              </p:ext>
            </p:extLst>
          </p:nvPr>
        </p:nvGraphicFramePr>
        <p:xfrm>
          <a:off x="395536" y="141480"/>
          <a:ext cx="1024958" cy="11341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" r:id="rId4" imgW="2924175" imgH="3638550" progId="">
                  <p:embed/>
                </p:oleObj>
              </mc:Choice>
              <mc:Fallback>
                <p:oleObj r:id="rId4" imgW="2924175" imgH="3638550" progId="">
                  <p:embed/>
                  <p:pic>
                    <p:nvPicPr>
                      <p:cNvPr id="1536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141480"/>
                        <a:ext cx="1024958" cy="113412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0" y="3579862"/>
            <a:ext cx="75730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Контрольно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ревизионного управления</a:t>
            </a:r>
          </a:p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Территориального фонда обязательного медицинского страхования</a:t>
            </a:r>
          </a:p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Московской области</a:t>
            </a:r>
          </a:p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Егорова Дина Вячеславовна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475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7021719" y="4869657"/>
            <a:ext cx="2133600" cy="273844"/>
          </a:xfrm>
        </p:spPr>
        <p:txBody>
          <a:bodyPr/>
          <a:lstStyle/>
          <a:p>
            <a:r>
              <a:rPr lang="ru-RU" dirty="0" smtClean="0"/>
              <a:t>  </a:t>
            </a:r>
          </a:p>
        </p:txBody>
      </p:sp>
      <p:pic>
        <p:nvPicPr>
          <p:cNvPr id="8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187624" cy="101415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619672" y="267494"/>
            <a:ext cx="67687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Осуществление контроля за деятельностью медицинских организаций в сфере ОМС </a:t>
            </a:r>
          </a:p>
        </p:txBody>
      </p:sp>
      <p:sp>
        <p:nvSpPr>
          <p:cNvPr id="6" name="Номер слайда 14"/>
          <p:cNvSpPr txBox="1">
            <a:spLocks/>
          </p:cNvSpPr>
          <p:nvPr/>
        </p:nvSpPr>
        <p:spPr>
          <a:xfrm>
            <a:off x="8676457" y="4869657"/>
            <a:ext cx="47886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 1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39816" y="1275606"/>
            <a:ext cx="866436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Приказ ФОМС от 16.04.2012 №73 </a:t>
            </a:r>
          </a:p>
          <a:p>
            <a:pPr lvl="0" algn="ctr">
              <a:defRPr/>
            </a:pPr>
            <a:r>
              <a:rPr lang="ru-RU" kern="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«Об утверждении Положений о контроле за деятельностью страховых медицинских организаций и медицинских организаций в сфере обязательного медицинского страхования территориальными фондами обязательного медицинского страхования»</a:t>
            </a:r>
          </a:p>
          <a:p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Периодичность проведения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плановых проверок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устанавливается с учетом возможности полного охвата вопросов и периодов деятельности медицинских организаций в сфере ОМС, но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реже чем один раз в два года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8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Периодичность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плановых комплексных проверок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устанавливается </a:t>
            </a:r>
          </a:p>
          <a:p>
            <a:pPr lvl="0">
              <a:defRPr/>
            </a:pP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чаще чем один раз в год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834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737147" y="4659983"/>
            <a:ext cx="406855" cy="273844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2</a:t>
            </a:r>
          </a:p>
        </p:txBody>
      </p:sp>
      <p:pic>
        <p:nvPicPr>
          <p:cNvPr id="5" name="Рисунок 4"/>
          <p:cNvPicPr/>
          <p:nvPr/>
        </p:nvPicPr>
        <p:blipFill rotWithShape="1">
          <a:blip r:embed="rId2"/>
          <a:srcRect t="3422" b="3980"/>
          <a:stretch/>
        </p:blipFill>
        <p:spPr bwMode="auto">
          <a:xfrm>
            <a:off x="0" y="0"/>
            <a:ext cx="9144000" cy="51435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Овал 2"/>
          <p:cNvSpPr/>
          <p:nvPr/>
        </p:nvSpPr>
        <p:spPr>
          <a:xfrm>
            <a:off x="6084168" y="1419622"/>
            <a:ext cx="864096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68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7475230"/>
              </p:ext>
            </p:extLst>
          </p:nvPr>
        </p:nvGraphicFramePr>
        <p:xfrm>
          <a:off x="342763" y="1995686"/>
          <a:ext cx="8631832" cy="1563153"/>
        </p:xfrm>
        <a:graphic>
          <a:graphicData uri="http://schemas.openxmlformats.org/drawingml/2006/table">
            <a:tbl>
              <a:tblPr/>
              <a:tblGrid>
                <a:gridCol w="8631832">
                  <a:extLst>
                    <a:ext uri="{9D8B030D-6E8A-4147-A177-3AD203B41FA5}">
                      <a16:colId xmlns:a16="http://schemas.microsoft.com/office/drawing/2014/main" xmlns="" val="235654478"/>
                    </a:ext>
                  </a:extLst>
                </a:gridCol>
              </a:tblGrid>
              <a:tr h="740193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1800" b="1" kern="50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соблюдать 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требования раздельного учета средств 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ОМС, бюджета и других источников финансового обеспечения</a:t>
                      </a:r>
                      <a:endParaRPr lang="ru-RU" sz="1800" i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000" marR="1800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535053428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ежемесячно 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составлять акты сверки расчетов со страховыми медицинскими организациями 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 1-ое число каждого месяца</a:t>
                      </a:r>
                    </a:p>
                  </a:txBody>
                  <a:tcPr marL="18000" marR="1800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5089385"/>
                  </a:ext>
                </a:extLst>
              </a:tr>
            </a:tbl>
          </a:graphicData>
        </a:graphic>
      </p:graphicFrame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7021719" y="4869657"/>
            <a:ext cx="2133600" cy="273844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</a:t>
            </a:r>
          </a:p>
        </p:txBody>
      </p:sp>
      <p:pic>
        <p:nvPicPr>
          <p:cNvPr id="8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187624" cy="101415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187623" y="123478"/>
            <a:ext cx="778697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соответствии </a:t>
            </a:r>
            <a:r>
              <a:rPr lang="ru-RU" sz="2000" b="1" kern="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endParaRPr lang="ru-RU" sz="2000" b="1" kern="5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kern="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Федеральным </a:t>
            </a:r>
            <a:r>
              <a:rPr lang="ru-RU" sz="2000" b="1" kern="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законом от 29.11.2010 №</a:t>
            </a:r>
            <a:r>
              <a:rPr lang="ru-RU" sz="20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326-ФЗ </a:t>
            </a:r>
            <a:r>
              <a:rPr lang="ru-RU" sz="2000" b="1" kern="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«Об </a:t>
            </a:r>
            <a:r>
              <a:rPr lang="ru-RU" sz="20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обязательном медицинском страховании в Российской </a:t>
            </a:r>
            <a:r>
              <a:rPr lang="ru-RU" sz="2000" b="1" kern="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Федерации»</a:t>
            </a:r>
            <a:endParaRPr lang="ru-RU" sz="2000" b="1" kern="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0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медицинские организации должны </a:t>
            </a:r>
            <a:r>
              <a:rPr lang="ru-RU" sz="2000" b="1" kern="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b="1" kern="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842991" y="4774169"/>
            <a:ext cx="26321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defRPr/>
            </a:pPr>
            <a:r>
              <a:rPr lang="ru-RU" sz="1200" dirty="0" smtClean="0">
                <a:solidFill>
                  <a:prstClr val="black">
                    <a:tint val="75000"/>
                  </a:prstClr>
                </a:solidFill>
              </a:rPr>
              <a:t>3</a:t>
            </a:r>
            <a:endParaRPr lang="ru-RU" sz="12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3651870"/>
            <a:ext cx="7560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учетной политике должна быть закреплена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методика распределения затрат в соответствии с пунктом 208 Правил ОМС,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утвержденных приказом Минздрава России от 28.02.2019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№ 108н.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7545" y="3438944"/>
            <a:ext cx="55175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778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7021719" y="4869657"/>
            <a:ext cx="2133600" cy="273844"/>
          </a:xfrm>
        </p:spPr>
        <p:txBody>
          <a:bodyPr/>
          <a:lstStyle/>
          <a:p>
            <a:r>
              <a:rPr lang="ru-RU" dirty="0" smtClean="0"/>
              <a:t> </a:t>
            </a:r>
          </a:p>
        </p:txBody>
      </p:sp>
      <p:pic>
        <p:nvPicPr>
          <p:cNvPr id="8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1187624" cy="101415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403648" y="411510"/>
            <a:ext cx="69127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Проверка расходов на оплату </a:t>
            </a:r>
            <a:r>
              <a:rPr lang="ru-RU" sz="2000" b="1" kern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труда</a:t>
            </a:r>
            <a:endParaRPr lang="ru-RU" sz="2000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820473" y="4869657"/>
            <a:ext cx="26321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defRPr/>
            </a:pPr>
            <a:r>
              <a:rPr lang="ru-RU" sz="1200" dirty="0" smtClean="0">
                <a:solidFill>
                  <a:prstClr val="black">
                    <a:tint val="75000"/>
                  </a:prstClr>
                </a:solidFill>
              </a:rPr>
              <a:t>4</a:t>
            </a:r>
            <a:endParaRPr lang="ru-RU" sz="12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326395"/>
            <a:ext cx="59766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kern="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Выявление нецелевого расходования средств </a:t>
            </a:r>
            <a:r>
              <a:rPr lang="ru-RU" b="1" kern="1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b="1" kern="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101" y="1695727"/>
            <a:ext cx="8712968" cy="2453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отсутствии установленных объемов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медицинской помощи территориальной программы ОМС по профилю производилась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оплата труда врачам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среднему медицинскому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персоналу</a:t>
            </a:r>
          </a:p>
          <a:p>
            <a:pPr marL="285750" lvl="0" indent="-285750" fontAlgn="ctr">
              <a:lnSpc>
                <a:spcPct val="110000"/>
              </a:lnSpc>
              <a:buFont typeface="Wingdings" panose="05000000000000000000" pitchFamily="2" charset="2"/>
              <a:buChar char="ü"/>
              <a:defRPr/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производились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выплаты, которые не предусмотрены в качестве обязательных в соответствии с ТК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РФ</a:t>
            </a:r>
          </a:p>
          <a:p>
            <a:pPr marL="285750" lvl="0" indent="-285750" fontAlgn="b">
              <a:lnSpc>
                <a:spcPct val="110000"/>
              </a:lnSpc>
              <a:buFont typeface="Wingdings" panose="05000000000000000000" pitchFamily="2" charset="2"/>
              <a:buChar char="ü"/>
              <a:defRPr/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оплата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труда сотрудникам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финансируемых за счет средств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 оказания платных услуг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01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1163603"/>
              </p:ext>
            </p:extLst>
          </p:nvPr>
        </p:nvGraphicFramePr>
        <p:xfrm>
          <a:off x="355130" y="1322744"/>
          <a:ext cx="8321326" cy="2223135"/>
        </p:xfrm>
        <a:graphic>
          <a:graphicData uri="http://schemas.openxmlformats.org/drawingml/2006/table">
            <a:tbl>
              <a:tblPr/>
              <a:tblGrid>
                <a:gridCol w="8321326">
                  <a:extLst>
                    <a:ext uri="{9D8B030D-6E8A-4147-A177-3AD203B41FA5}">
                      <a16:colId xmlns:a16="http://schemas.microsoft.com/office/drawing/2014/main" xmlns="" val="235654478"/>
                    </a:ext>
                  </a:extLst>
                </a:gridCol>
              </a:tblGrid>
              <a:tr h="2223135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по найму жилого помещения и выделения служебного жилья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медицинским работникам;</a:t>
                      </a:r>
                      <a:endParaRPr lang="ru-RU" sz="1800" i="1" kern="1200" baseline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на оплату </a:t>
                      </a: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транспортных услуг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с целью перевозки сотрудников от дома до работы после ночной смены;</a:t>
                      </a:r>
                      <a:endParaRPr lang="ru-RU" sz="1800" i="1" kern="1200" baseline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услуги </a:t>
                      </a:r>
                      <a:r>
                        <a:rPr lang="ru-RU" sz="18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 изготовлению бланков для оказания </a:t>
                      </a: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платных </a:t>
                      </a:r>
                      <a:r>
                        <a:rPr lang="ru-RU" sz="18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медицинских услуг</a:t>
                      </a: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8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обслуживание кассового аппарата, приобретение чековой ленты и т.д., р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асходные материалы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используемые при оказании 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платных 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услуг.</a:t>
                      </a:r>
                      <a:endParaRPr lang="ru-RU" sz="1800" b="0" i="1" kern="1200" baseline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7021719" y="4869657"/>
            <a:ext cx="2133600" cy="273844"/>
          </a:xfrm>
        </p:spPr>
        <p:txBody>
          <a:bodyPr/>
          <a:lstStyle/>
          <a:p>
            <a:r>
              <a:rPr lang="ru-RU" dirty="0" smtClean="0"/>
              <a:t> </a:t>
            </a:r>
          </a:p>
        </p:txBody>
      </p:sp>
      <p:pic>
        <p:nvPicPr>
          <p:cNvPr id="8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187624" cy="101415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466511" y="112662"/>
            <a:ext cx="69127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Проверка расходов на оплату товаров, работ и </a:t>
            </a:r>
            <a:r>
              <a:rPr lang="ru-RU" sz="2000" b="1" kern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услуг</a:t>
            </a:r>
            <a:endParaRPr lang="ru-RU" sz="2000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7870" y="3429001"/>
            <a:ext cx="84928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Все затраты на расходный материал 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должны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быть подтверждены оказанными медицинскими услугами: количество пролеченных пациентов должно совпадать 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с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количеством списанных таблеток и расходного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материала.</a:t>
            </a:r>
            <a:endParaRPr lang="ru-RU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799620" y="4832390"/>
            <a:ext cx="26321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defRPr/>
            </a:pPr>
            <a:r>
              <a:rPr lang="ru-RU" sz="1200" dirty="0" smtClean="0">
                <a:solidFill>
                  <a:prstClr val="black">
                    <a:tint val="75000"/>
                  </a:prstClr>
                </a:solidFill>
              </a:rPr>
              <a:t>5</a:t>
            </a:r>
            <a:endParaRPr lang="ru-RU" sz="12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70934" y="829485"/>
            <a:ext cx="3651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kern="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Нецелевое расходование средств: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2059" y="3376444"/>
            <a:ext cx="55175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0730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5493901"/>
              </p:ext>
            </p:extLst>
          </p:nvPr>
        </p:nvGraphicFramePr>
        <p:xfrm>
          <a:off x="395536" y="1995686"/>
          <a:ext cx="8177310" cy="2088232"/>
        </p:xfrm>
        <a:graphic>
          <a:graphicData uri="http://schemas.openxmlformats.org/drawingml/2006/table">
            <a:tbl>
              <a:tblPr/>
              <a:tblGrid>
                <a:gridCol w="8177310">
                  <a:extLst>
                    <a:ext uri="{9D8B030D-6E8A-4147-A177-3AD203B41FA5}">
                      <a16:colId xmlns:a16="http://schemas.microsoft.com/office/drawing/2014/main" xmlns="" val="235654478"/>
                    </a:ext>
                  </a:extLst>
                </a:gridCol>
              </a:tblGrid>
              <a:tr h="2088232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14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устав </a:t>
                      </a:r>
                      <a:r>
                        <a:rPr lang="ru-RU" sz="18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медицинской организации</a:t>
                      </a: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;</a:t>
                      </a:r>
                      <a:endParaRPr lang="ru-RU" sz="1800" i="1" kern="1200" baseline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914400" rtl="0" eaLnBrk="1" fontAlgn="ctr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1800" b="1" kern="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организационная структура</a:t>
                      </a:r>
                      <a:r>
                        <a:rPr lang="ru-RU" sz="1800" kern="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b="0" kern="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медицинской организации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1800" i="1" kern="1200" baseline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342900" indent="-342900">
                        <a:lnSpc>
                          <a:spcPct val="114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ru-RU" sz="1800" b="1" kern="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лицензия </a:t>
                      </a:r>
                      <a:r>
                        <a:rPr lang="ru-RU" sz="1800" b="0" kern="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 осуществление медицинской деятельности </a:t>
                      </a:r>
                      <a:br>
                        <a:rPr lang="ru-RU" sz="1800" b="0" kern="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800" b="0" kern="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 профилям оказания медицинской помощи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;</a:t>
                      </a:r>
                      <a:endParaRPr lang="ru-RU" sz="1800" b="0" i="1" kern="1200" baseline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defTabSz="914400" rtl="0" eaLnBrk="1" latinLnBrk="0" hangingPunct="1">
                        <a:lnSpc>
                          <a:spcPct val="114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ru-RU" sz="18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данные по форме 14-Ф</a:t>
                      </a:r>
                      <a:r>
                        <a:rPr lang="ru-RU" sz="1800" b="1" kern="1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(ОМС) </a:t>
                      </a:r>
                      <a:endParaRPr lang="ru-RU" sz="1800" b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676457" y="4869657"/>
            <a:ext cx="478863" cy="273844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6</a:t>
            </a:r>
          </a:p>
        </p:txBody>
      </p:sp>
      <p:pic>
        <p:nvPicPr>
          <p:cNvPr id="8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187624" cy="101415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259632" y="352432"/>
            <a:ext cx="69127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При проведении проверок рассматриваются правоустанавливающие документы, </a:t>
            </a:r>
            <a:endParaRPr lang="ru-RU" sz="2000" b="1" kern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2000" b="1" kern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документы</a:t>
            </a:r>
            <a:r>
              <a:rPr lang="ru-RU" sz="2000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, разрешающие медицинскую </a:t>
            </a:r>
            <a:r>
              <a:rPr lang="ru-RU" sz="2000" b="1" kern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деятельность, </a:t>
            </a:r>
          </a:p>
          <a:p>
            <a:pPr lvl="0" algn="ctr"/>
            <a:r>
              <a:rPr lang="ru-RU" sz="2000" b="1" kern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а также отчетность медицинской организации</a:t>
            </a:r>
            <a:r>
              <a:rPr lang="ru-RU" sz="2000" kern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43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676457" y="4869657"/>
            <a:ext cx="478863" cy="273844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6</a:t>
            </a:r>
          </a:p>
        </p:txBody>
      </p:sp>
      <p:pic>
        <p:nvPicPr>
          <p:cNvPr id="8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187624" cy="101415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265962" y="1995686"/>
            <a:ext cx="69127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kern="1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Спасибо за внимание!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726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3319</TotalTime>
  <Words>353</Words>
  <Application>Microsoft Office PowerPoint</Application>
  <PresentationFormat>Экран (16:9)</PresentationFormat>
  <Paragraphs>57</Paragraphs>
  <Slides>8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Системные нарушения  при использовании медицинскими организациями средств обязательного медицинского страхования Московской области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zaynutdinova_mn</dc:creator>
  <cp:lastModifiedBy>Егорова Дина Вячеславовна</cp:lastModifiedBy>
  <cp:revision>292</cp:revision>
  <cp:lastPrinted>2019-10-29T09:45:26Z</cp:lastPrinted>
  <dcterms:created xsi:type="dcterms:W3CDTF">2018-09-11T06:50:19Z</dcterms:created>
  <dcterms:modified xsi:type="dcterms:W3CDTF">2020-12-21T13:09:16Z</dcterms:modified>
</cp:coreProperties>
</file>