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2" r:id="rId4"/>
    <p:sldId id="269" r:id="rId5"/>
    <p:sldId id="263" r:id="rId6"/>
    <p:sldId id="264" r:id="rId7"/>
    <p:sldId id="265" r:id="rId8"/>
    <p:sldId id="267" r:id="rId9"/>
    <p:sldId id="268" r:id="rId10"/>
    <p:sldId id="270" r:id="rId11"/>
    <p:sldId id="271" r:id="rId12"/>
    <p:sldId id="261" r:id="rId1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70" autoAdjust="0"/>
    <p:restoredTop sz="96374" autoAdjust="0"/>
  </p:normalViewPr>
  <p:slideViewPr>
    <p:cSldViewPr snapToGrid="0">
      <p:cViewPr>
        <p:scale>
          <a:sx n="100" d="100"/>
          <a:sy n="100" d="100"/>
        </p:scale>
        <p:origin x="141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9DC7F-C595-4E25-AA47-4DF1FA6E2F23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906A-1FF1-4D03-8B7D-FBA7C0D0FC8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478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E906A-1FF1-4D03-8B7D-FBA7C0D0FC8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767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61067-A1F5-4F2B-9E4D-DE45CAB05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164EC65-9E43-4959-8163-25588A4D0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E95EE0-B34B-4E54-9BE4-A11A3AA7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4E8FAA-0E2C-4972-9983-CEA0C32F8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854CE2-FB90-4DCB-BE21-40791F822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45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C6818-E4A1-48F2-9805-13EBA315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D2EB4C-996A-4F4D-8330-D1A09D6CD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E3379D-88B5-4CA7-A175-649A68F6F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CF611A-33D6-45A0-8B08-35E0A7EF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94A1AD-2BE9-4EB2-B6C0-6E69316F9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46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ED01229-CE65-4654-835F-CAA4D75F57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C6CAC7-EBBA-418C-8C40-678E0812F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B27914-ACE6-4D80-BAF2-D5B6AF4AB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9E1FC8-6574-4767-8523-E179D1D33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06B013-E3AC-46A0-8491-07846FC56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70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D9A79A-CA0A-4EB8-9DC8-13A74136F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B2AC61-BC8F-4AFE-AB9D-77F713B72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57C1B8-39AC-457B-AE00-D924231A1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3FB7E6-A2EB-4887-BFBC-7410FEE7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95E5BA-B4D6-4A1C-87A5-332D499D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98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1CA93-2E2B-433F-9AB5-7077D986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D17EAB-7BC9-4361-925C-14E31A13C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DBE724-4D6A-458C-A284-CF8341DC3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936179-5D2E-4AB4-93DA-B60CA176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C2BEF1-393C-49AF-9BD8-494570F2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26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2CB0C-C67C-401D-9C39-2E2DC5F3C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B8DA09-3EF6-48D1-B0E4-570C97EAC5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C5D027D-03BE-45CA-B0A6-2E2D6FDD6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843C88-499B-46CB-B0F7-6706A9F06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DA881D-27E4-4651-9182-988D1E2D4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52F7DE-44FA-4767-BEE7-E5A674EA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4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714F6-FCA4-4D70-9FC2-9990326B2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04921D-D056-45C6-A48F-B60745CAF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96A6FC-7BCF-4543-B0D0-8B25E50DB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C1E4C7-AFBD-49BF-8B7F-25C7E99FD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596E5EA-5479-4D1D-8B84-62EA98E16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8E43E2A-766C-4EA1-BF2C-04368022D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2F31C7-63CC-43EA-99EA-2C1B69173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64A817-43A1-46CF-9AD5-EBC561F9C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93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AF5334-8438-4DE4-8EA8-EB367D6EB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AAD24B4-6C23-451B-AAFF-5BC7DFD9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87DECE8-4A9C-4F03-8069-C16BC0C1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FEFD358-E11D-4468-B07E-8D316FB47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28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8EEC4A-F9E9-4713-BC30-F8BBFC57F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F90686-0A11-406A-8C33-3CC8D9606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F5706B-3274-422C-A2B9-608A0EEB7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70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64793A-61CE-4B78-A6CF-5DDAC5CC8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7A3518-A277-4781-BDE7-39E0A3720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254B3BC-E587-4807-96BB-4433184AF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88694C-A700-4134-966F-F814FC51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96E145-97ED-403E-AA3B-B029643D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4B1DCE-3EE5-4ABF-9FA6-DD943E81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59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09F20D-9023-4085-99EA-E5496F1A9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D327696-4945-4534-A577-FFCEA40AB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DAF517-0328-457C-8D00-CB1B8F039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C1A4B3-ED8B-4D68-88E9-B955D4504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689D11-8C88-4A4A-9885-3CDABC38F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BD3A8A-0DC2-4797-9048-F0AB786BB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01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3CE81-34AA-4DCF-994A-A725882D5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2CAAFC-6A91-4032-82EF-8ABB6FCEF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4E2B4-D5DE-4609-B7D3-206C7C7ABC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47A11-A43B-41DE-B58D-98AD3E1F1587}" type="datetimeFigureOut">
              <a:rPr lang="ru-RU" smtClean="0"/>
              <a:t>22.12.2020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CE7E23-4048-4FC8-8DF8-61AAF458A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86118F-BE90-4A3C-9984-59AE824B50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118026-C389-4F90-B0C7-22ADBCED5E45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54396-0418-4940-A1B7-3989CB38A1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36" y="1396683"/>
            <a:ext cx="10853928" cy="23876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Georgia" panose="02040502050405020303" pitchFamily="18" charset="0"/>
              </a:rPr>
              <a:t>ПОРЯДОК ОПЛАТЫ МЕДИЦИНСКОЙ ПОМОЩИ В СИСТЕМЕ ОБЯЗАТЕЛЬНОГО МЕДИЦИНСКОГО СТРАХОВАНИЯ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A960BE-9489-4C63-92ED-9144B0F952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70504" y="5212080"/>
            <a:ext cx="9144000" cy="164592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Начальник отдела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Крутова Юлия Андреевна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ТЕРРИТОРИАЛЬНЫЙ ФОНД ОБЯЗАТЕЛЬНОГО</a:t>
            </a:r>
            <a:r>
              <a:rPr lang="en-US" sz="1800" dirty="0">
                <a:latin typeface="Georgia" panose="02040502050405020303" pitchFamily="18" charset="0"/>
              </a:rPr>
              <a:t>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МЕДИЦИНСКОГО СТРАХОВАНИЯ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МОСКОВСКОЙ ОБЛАСТИ</a:t>
            </a:r>
          </a:p>
        </p:txBody>
      </p:sp>
      <p:sp>
        <p:nvSpPr>
          <p:cNvPr id="5" name="Прямоугольник 11">
            <a:extLst>
              <a:ext uri="{FF2B5EF4-FFF2-40B4-BE49-F238E27FC236}">
                <a16:creationId xmlns:a16="http://schemas.microsoft.com/office/drawing/2014/main" id="{F5BE421F-0C85-4762-8EEC-088906286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2450"/>
            <a:ext cx="12192000" cy="35204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766" tIns="47882" rIns="95766" bIns="47882" anchor="ctr"/>
          <a:lstStyle/>
          <a:p>
            <a:pPr algn="ctr" defTabSz="957094"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2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42BF723-A0A2-4B8D-AAAE-6BC9EA8B6538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ОБЪЕМЫ ПРЕДОСТАВЛЕНИЯ МЕДИЦИНСКОЙ ПОМОЩИ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5A14F6-8B0A-43BB-A473-119BEC333D4F}"/>
              </a:ext>
            </a:extLst>
          </p:cNvPr>
          <p:cNvSpPr txBox="1"/>
          <p:nvPr/>
        </p:nvSpPr>
        <p:spPr>
          <a:xfrm>
            <a:off x="144365" y="949796"/>
            <a:ext cx="5067621" cy="1084404"/>
          </a:xfrm>
          <a:prstGeom prst="roundRect">
            <a:avLst>
              <a:gd name="adj" fmla="val 11176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Заседания Комиссии проводятся по необходимости,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но не реже одного раза в месяц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8877EF-2B67-48F9-ABE7-02E3812E7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5" y="2468439"/>
            <a:ext cx="12047635" cy="38213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7B9F4A-E731-4E96-B7EC-0E354C6FF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363" y="572707"/>
            <a:ext cx="6430272" cy="17132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8382C3-B7C4-440B-9042-26F501EF2757}"/>
              </a:ext>
            </a:extLst>
          </p:cNvPr>
          <p:cNvSpPr txBox="1"/>
          <p:nvPr/>
        </p:nvSpPr>
        <p:spPr>
          <a:xfrm>
            <a:off x="9151143" y="750063"/>
            <a:ext cx="12882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212C2-BA4B-47B7-BD9E-309A21B24382}"/>
              </a:ext>
            </a:extLst>
          </p:cNvPr>
          <p:cNvSpPr txBox="1"/>
          <p:nvPr/>
        </p:nvSpPr>
        <p:spPr>
          <a:xfrm>
            <a:off x="9151144" y="1518763"/>
            <a:ext cx="2040732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FC234F-7872-47F9-AB7F-B4711276E573}"/>
              </a:ext>
            </a:extLst>
          </p:cNvPr>
          <p:cNvSpPr txBox="1"/>
          <p:nvPr/>
        </p:nvSpPr>
        <p:spPr>
          <a:xfrm>
            <a:off x="9873329" y="5491224"/>
            <a:ext cx="1857375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cxnSp>
        <p:nvCxnSpPr>
          <p:cNvPr id="15" name="Соединитель: уступ 14">
            <a:extLst>
              <a:ext uri="{FF2B5EF4-FFF2-40B4-BE49-F238E27FC236}">
                <a16:creationId xmlns:a16="http://schemas.microsoft.com/office/drawing/2014/main" id="{2DE82A17-2300-4EE3-BAC4-2FC62B13EE38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9145333" y="1640563"/>
            <a:ext cx="742950" cy="3996000"/>
          </a:xfrm>
          <a:prstGeom prst="bentConnector3">
            <a:avLst>
              <a:gd name="adj1" fmla="val -41025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4EAE0EDD-48F7-4ED9-9C52-DA5FBE50B915}"/>
              </a:ext>
            </a:extLst>
          </p:cNvPr>
          <p:cNvSpPr/>
          <p:nvPr/>
        </p:nvSpPr>
        <p:spPr>
          <a:xfrm>
            <a:off x="10339669" y="2286000"/>
            <a:ext cx="473305" cy="661017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8B9FB79A-AED9-4DAF-A965-F6C04C82FA98}"/>
              </a:ext>
            </a:extLst>
          </p:cNvPr>
          <p:cNvSpPr/>
          <p:nvPr/>
        </p:nvSpPr>
        <p:spPr>
          <a:xfrm>
            <a:off x="1783624" y="6555147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92B513E0-DBAA-46AD-A801-F3E27301E64A}"/>
              </a:ext>
            </a:extLst>
          </p:cNvPr>
          <p:cNvSpPr/>
          <p:nvPr/>
        </p:nvSpPr>
        <p:spPr>
          <a:xfrm>
            <a:off x="5259068" y="6555147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id="{5518905B-B8CE-4303-8401-A4F1EBBAA58A}"/>
              </a:ext>
            </a:extLst>
          </p:cNvPr>
          <p:cNvSpPr/>
          <p:nvPr/>
        </p:nvSpPr>
        <p:spPr>
          <a:xfrm>
            <a:off x="8527958" y="6558288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EE3ED7D-759D-4559-A84B-3AD6B05D63EC}"/>
              </a:ext>
            </a:extLst>
          </p:cNvPr>
          <p:cNvSpPr/>
          <p:nvPr/>
        </p:nvSpPr>
        <p:spPr>
          <a:xfrm>
            <a:off x="97377" y="6405272"/>
            <a:ext cx="1617760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Система ОМС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3D38803-994E-4F68-9A6E-9A495B9B4D79}"/>
              </a:ext>
            </a:extLst>
          </p:cNvPr>
          <p:cNvSpPr/>
          <p:nvPr/>
        </p:nvSpPr>
        <p:spPr>
          <a:xfrm>
            <a:off x="2004355" y="6401748"/>
            <a:ext cx="3175430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Медицинским организациям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87CDD5D-D0FE-40B5-A899-7C20A37ECE0B}"/>
              </a:ext>
            </a:extLst>
          </p:cNvPr>
          <p:cNvSpPr/>
          <p:nvPr/>
        </p:nvSpPr>
        <p:spPr>
          <a:xfrm>
            <a:off x="5518798" y="6401748"/>
            <a:ext cx="2929877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Информация ТФОМС МО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4F507A8-B00B-411D-A2D2-D6B393FD2DC4}"/>
              </a:ext>
            </a:extLst>
          </p:cNvPr>
          <p:cNvSpPr/>
          <p:nvPr/>
        </p:nvSpPr>
        <p:spPr>
          <a:xfrm>
            <a:off x="8743950" y="6406727"/>
            <a:ext cx="3426873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Протоколы заседаний Комиссии</a:t>
            </a:r>
          </a:p>
        </p:txBody>
      </p:sp>
    </p:spTree>
    <p:extLst>
      <p:ext uri="{BB962C8B-B14F-4D97-AF65-F5344CB8AC3E}">
        <p14:creationId xmlns:p14="http://schemas.microsoft.com/office/powerpoint/2010/main" val="485745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C45DF8-E3A5-445F-940D-CD87923BC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1" y="590939"/>
            <a:ext cx="8420100" cy="523215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C5B2479-8640-4302-BCE7-D55D614A4415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ОБЪЕМЫ ПРЕДОСТАВЛЕНИЯ МЕДИЦИНСКОЙ ПОМОЩИ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C5F030A-1D1F-4EE1-B905-4CAA7BEB2B5D}"/>
              </a:ext>
            </a:extLst>
          </p:cNvPr>
          <p:cNvSpPr/>
          <p:nvPr/>
        </p:nvSpPr>
        <p:spPr>
          <a:xfrm>
            <a:off x="55662" y="3686175"/>
            <a:ext cx="6372225" cy="4191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E1BE6B-FDE4-406C-B77A-D5A9A2A1DC96}"/>
              </a:ext>
            </a:extLst>
          </p:cNvPr>
          <p:cNvSpPr txBox="1"/>
          <p:nvPr/>
        </p:nvSpPr>
        <p:spPr>
          <a:xfrm>
            <a:off x="8583515" y="1919244"/>
            <a:ext cx="3513234" cy="298541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Georgia" panose="02040502050405020303" pitchFamily="18" charset="0"/>
              </a:rPr>
              <a:t>Заседание Комиссии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по распределению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объемов медицинской помощи на 2021 год и формирование Тарифного соглашения на 2021 год состоится 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C00000"/>
                </a:solidFill>
                <a:latin typeface="Georgia" panose="02040502050405020303" pitchFamily="18" charset="0"/>
              </a:rPr>
              <a:t>в конце декабря 2020 года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F54034-0955-4F77-9B26-062BB8EB79C7}"/>
              </a:ext>
            </a:extLst>
          </p:cNvPr>
          <p:cNvSpPr txBox="1"/>
          <p:nvPr/>
        </p:nvSpPr>
        <p:spPr>
          <a:xfrm>
            <a:off x="238125" y="5851670"/>
            <a:ext cx="11925299" cy="985820"/>
          </a:xfrm>
          <a:prstGeom prst="roundRect">
            <a:avLst>
              <a:gd name="adj" fmla="val 11176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/>
            <a:r>
              <a:rPr lang="ru-RU" sz="1800" b="1" dirty="0">
                <a:solidFill>
                  <a:srgbClr val="C00000"/>
                </a:solidFill>
                <a:latin typeface="Georgia" panose="02040502050405020303" pitchFamily="18" charset="0"/>
              </a:rPr>
              <a:t>Проект показателей эффективности деятельности медицинских организаций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, позволяющих провести </a:t>
            </a:r>
            <a:r>
              <a:rPr lang="ru-RU" sz="1800" b="1" dirty="0">
                <a:solidFill>
                  <a:srgbClr val="C00000"/>
                </a:solidFill>
                <a:latin typeface="Georgia" panose="02040502050405020303" pitchFamily="18" charset="0"/>
              </a:rPr>
              <a:t>оценку возможности реализации заявленных медицинской организацией объемов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медицинской помощи на 2021 год, размещен на сайте ТФОМС МО в разделе «Новости»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73B340-3D19-44C8-805B-7B57D1023CBE}"/>
              </a:ext>
            </a:extLst>
          </p:cNvPr>
          <p:cNvSpPr txBox="1"/>
          <p:nvPr/>
        </p:nvSpPr>
        <p:spPr>
          <a:xfrm>
            <a:off x="-152400" y="5692385"/>
            <a:ext cx="647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C0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22480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C33FD23-ED1A-4457-92BD-34AE1AF1A6C2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4FA1AF-4059-4CBC-82EE-24983FB43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836" y="1268667"/>
            <a:ext cx="11768328" cy="2387600"/>
          </a:xfrm>
        </p:spPr>
        <p:txBody>
          <a:bodyPr/>
          <a:lstStyle/>
          <a:p>
            <a:r>
              <a:rPr lang="ru-RU" b="1" dirty="0"/>
              <a:t>БЛАГОДАРЮ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41503E-97BB-4B91-981B-09DEA5270C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8450" y="5831205"/>
            <a:ext cx="9144000" cy="928846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Контактные данные:</a:t>
            </a:r>
          </a:p>
          <a:p>
            <a:pPr algn="r"/>
            <a:r>
              <a:rPr lang="en-US" dirty="0"/>
              <a:t>e-mail</a:t>
            </a:r>
            <a:r>
              <a:rPr lang="ru-RU" dirty="0"/>
              <a:t>: </a:t>
            </a:r>
            <a:r>
              <a:rPr lang="en-US" dirty="0"/>
              <a:t>krutova_ya@mofoms.ru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95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7787FBB3-170C-4E48-9B1B-AA075486DDEC}"/>
              </a:ext>
            </a:extLst>
          </p:cNvPr>
          <p:cNvSpPr/>
          <p:nvPr/>
        </p:nvSpPr>
        <p:spPr>
          <a:xfrm>
            <a:off x="5870027" y="1466708"/>
            <a:ext cx="246888" cy="2679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42256" y="957654"/>
            <a:ext cx="7771791" cy="50905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обязательном медицинском страховании в Российской Федерации»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7160" y="846899"/>
            <a:ext cx="4007769" cy="698437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Федеральный закон от 29.11.2010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326-ФЗ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33111" y="4826948"/>
            <a:ext cx="7771791" cy="591075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утверждении правил обязательного медицинского страхования»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6736" y="4723231"/>
            <a:ext cx="3999048" cy="78735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Приказ Министерства здравоохранения Российской Федерации от 28.02.2019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108н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9729983-C47E-48FE-A645-791604B3BB86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НОРМАТИВНО-ПРАВОВЫЕ ДОКУМЕНТЫ</a:t>
            </a:r>
          </a:p>
        </p:txBody>
      </p:sp>
      <p:sp>
        <p:nvSpPr>
          <p:cNvPr id="23" name="Скругленный прямоугольник 15">
            <a:extLst>
              <a:ext uri="{FF2B5EF4-FFF2-40B4-BE49-F238E27FC236}">
                <a16:creationId xmlns:a16="http://schemas.microsoft.com/office/drawing/2014/main" id="{9D5106A3-7B06-4DF0-952C-7FB77ABBF8CD}"/>
              </a:ext>
            </a:extLst>
          </p:cNvPr>
          <p:cNvSpPr/>
          <p:nvPr/>
        </p:nvSpPr>
        <p:spPr>
          <a:xfrm>
            <a:off x="155027" y="5787304"/>
            <a:ext cx="11676888" cy="755727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algn="ctr"/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Тарифное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с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оглашение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по реализации Московской областной программы обязательного медицинского страхования</a:t>
            </a:r>
            <a:endParaRPr lang="ru-RU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C31199-BA58-48E9-BB5E-1D1E2848D030}"/>
              </a:ext>
            </a:extLst>
          </p:cNvPr>
          <p:cNvSpPr txBox="1"/>
          <p:nvPr/>
        </p:nvSpPr>
        <p:spPr>
          <a:xfrm>
            <a:off x="155027" y="1734635"/>
            <a:ext cx="11659020" cy="175432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Часть 6 статьи 39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Оплата медицинской помощи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оказанной застрахованному лицу,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на основании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предоставленных медицинской организацией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реестров счетов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счетов на оплату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медицинской помощи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 пределах объемов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предоставления медицинской помощи,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установленных решением комиссии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 разработке территориальной программы обязательного медицинского страхования,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осуществляется по тарифам на оплату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медицинской помощи и в соответствии с порядком оплаты медицинской помощи по обязательному медицинскому страхованию, установленным правилами обязательного медицинского страхования»</a:t>
            </a:r>
          </a:p>
        </p:txBody>
      </p:sp>
      <p:sp>
        <p:nvSpPr>
          <p:cNvPr id="28" name="Скругленный прямоугольник 19">
            <a:extLst>
              <a:ext uri="{FF2B5EF4-FFF2-40B4-BE49-F238E27FC236}">
                <a16:creationId xmlns:a16="http://schemas.microsoft.com/office/drawing/2014/main" id="{7D58A6F0-EEC2-4CFE-BE9D-4F5E7E13B90F}"/>
              </a:ext>
            </a:extLst>
          </p:cNvPr>
          <p:cNvSpPr/>
          <p:nvPr/>
        </p:nvSpPr>
        <p:spPr>
          <a:xfrm>
            <a:off x="3933824" y="3783799"/>
            <a:ext cx="7871077" cy="509053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утверждении формы типового договора на оказание и оплату медицинской помощи по обязательному медицинскому страхованию»</a:t>
            </a:r>
          </a:p>
        </p:txBody>
      </p:sp>
      <p:sp>
        <p:nvSpPr>
          <p:cNvPr id="29" name="Скругленный прямоугольник 20">
            <a:extLst>
              <a:ext uri="{FF2B5EF4-FFF2-40B4-BE49-F238E27FC236}">
                <a16:creationId xmlns:a16="http://schemas.microsoft.com/office/drawing/2014/main" id="{9C82E896-DA76-43C7-8E02-F3A483CA3EEA}"/>
              </a:ext>
            </a:extLst>
          </p:cNvPr>
          <p:cNvSpPr/>
          <p:nvPr/>
        </p:nvSpPr>
        <p:spPr>
          <a:xfrm>
            <a:off x="156316" y="3716658"/>
            <a:ext cx="3988613" cy="643205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Приказ Минздрава России от 24.12.2012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1355н</a:t>
            </a:r>
          </a:p>
        </p:txBody>
      </p:sp>
    </p:spTree>
    <p:extLst>
      <p:ext uri="{BB962C8B-B14F-4D97-AF65-F5344CB8AC3E}">
        <p14:creationId xmlns:p14="http://schemas.microsoft.com/office/powerpoint/2010/main" val="3727158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24AF0A-66A1-4EA5-87B2-2AAA56422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895"/>
            <a:ext cx="12103100" cy="329598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0E8BAC-FE52-44BE-86E8-8CAA220CEBD2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0" y="590160"/>
            <a:ext cx="103251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2000" b="1" dirty="0">
                <a:latin typeface="Georgia" panose="02040502050405020303" pitchFamily="18" charset="0"/>
              </a:rPr>
              <a:t>http://www.mofoms.ru/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8988425" y="4410075"/>
            <a:ext cx="3136900" cy="23796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ДОКУМЕНТЫ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по реализации Московской областной программы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83FD5D95-BAF7-4575-8860-BADD26CE2381}"/>
              </a:ext>
            </a:extLst>
          </p:cNvPr>
          <p:cNvSpPr/>
          <p:nvPr/>
        </p:nvSpPr>
        <p:spPr>
          <a:xfrm>
            <a:off x="10469562" y="4845050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29C7BBED-79C0-4C15-8716-76D7A198CA8A}"/>
              </a:ext>
            </a:extLst>
          </p:cNvPr>
          <p:cNvSpPr/>
          <p:nvPr/>
        </p:nvSpPr>
        <p:spPr>
          <a:xfrm>
            <a:off x="10469562" y="527523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1F4C5692-0B49-4A28-AA17-6961D3DC57DA}"/>
              </a:ext>
            </a:extLst>
          </p:cNvPr>
          <p:cNvSpPr/>
          <p:nvPr/>
        </p:nvSpPr>
        <p:spPr>
          <a:xfrm>
            <a:off x="10469562" y="5723237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560EDD-2200-4519-A2E7-CF80209F47EF}"/>
              </a:ext>
            </a:extLst>
          </p:cNvPr>
          <p:cNvSpPr txBox="1"/>
          <p:nvPr/>
        </p:nvSpPr>
        <p:spPr>
          <a:xfrm>
            <a:off x="8360568" y="1224105"/>
            <a:ext cx="10977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E9A998-B153-4463-85BE-B746D4CA144F}"/>
              </a:ext>
            </a:extLst>
          </p:cNvPr>
          <p:cNvSpPr txBox="1"/>
          <p:nvPr/>
        </p:nvSpPr>
        <p:spPr>
          <a:xfrm>
            <a:off x="8360568" y="1523730"/>
            <a:ext cx="1541463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79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24AF0A-66A1-4EA5-87B2-2AAA56422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895"/>
            <a:ext cx="12103100" cy="329598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0E8BAC-FE52-44BE-86E8-8CAA220CEBD2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0" y="590160"/>
            <a:ext cx="103251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2000" b="1" dirty="0">
                <a:latin typeface="Georgia" panose="02040502050405020303" pitchFamily="18" charset="0"/>
              </a:rPr>
              <a:t>http://www.mofoms.ru/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8988425" y="4410075"/>
            <a:ext cx="3136900" cy="23796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ДОКУМЕНТЫ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по реализации Московской областной программы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83FD5D95-BAF7-4575-8860-BADD26CE2381}"/>
              </a:ext>
            </a:extLst>
          </p:cNvPr>
          <p:cNvSpPr/>
          <p:nvPr/>
        </p:nvSpPr>
        <p:spPr>
          <a:xfrm>
            <a:off x="10469562" y="4845050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00B3984-90B2-40EB-88F2-0E4EDB631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0" y="1037895"/>
            <a:ext cx="8303625" cy="5725798"/>
          </a:xfrm>
          <a:prstGeom prst="rect">
            <a:avLst/>
          </a:prstGeom>
        </p:spPr>
      </p:pic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29C7BBED-79C0-4C15-8716-76D7A198CA8A}"/>
              </a:ext>
            </a:extLst>
          </p:cNvPr>
          <p:cNvSpPr/>
          <p:nvPr/>
        </p:nvSpPr>
        <p:spPr>
          <a:xfrm>
            <a:off x="10469562" y="526873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1F4C5692-0B49-4A28-AA17-6961D3DC57DA}"/>
              </a:ext>
            </a:extLst>
          </p:cNvPr>
          <p:cNvSpPr/>
          <p:nvPr/>
        </p:nvSpPr>
        <p:spPr>
          <a:xfrm>
            <a:off x="10469562" y="572006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E70F8D4C-C13B-4BB0-AF68-70E0188557D6}"/>
              </a:ext>
            </a:extLst>
          </p:cNvPr>
          <p:cNvSpPr/>
          <p:nvPr/>
        </p:nvSpPr>
        <p:spPr>
          <a:xfrm>
            <a:off x="37093" y="6410325"/>
            <a:ext cx="8100000" cy="31115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120BD705-A055-47A7-B350-41F7112340C1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8137093" y="6090249"/>
            <a:ext cx="1188062" cy="4756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9B737F8-C3F4-436C-A3B5-7E6EFE853868}"/>
              </a:ext>
            </a:extLst>
          </p:cNvPr>
          <p:cNvSpPr txBox="1"/>
          <p:nvPr/>
        </p:nvSpPr>
        <p:spPr>
          <a:xfrm>
            <a:off x="8360568" y="1224105"/>
            <a:ext cx="10977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2FE34D-5FAF-4E74-823D-8BBDA7D0C57A}"/>
              </a:ext>
            </a:extLst>
          </p:cNvPr>
          <p:cNvSpPr txBox="1"/>
          <p:nvPr/>
        </p:nvSpPr>
        <p:spPr>
          <a:xfrm>
            <a:off x="8360568" y="1523730"/>
            <a:ext cx="1541463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077E9A2-2F10-4AA8-98F0-6389DFC2410A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D77223-3DE3-4E9D-A771-915FA35D0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704520"/>
            <a:ext cx="10515600" cy="5810580"/>
          </a:xfrm>
          <a:prstGeom prst="rect">
            <a:avLst/>
          </a:prstGeom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DFFE18A-26F9-4342-84C0-EF759A2F1F5F}"/>
              </a:ext>
            </a:extLst>
          </p:cNvPr>
          <p:cNvSpPr/>
          <p:nvPr/>
        </p:nvSpPr>
        <p:spPr>
          <a:xfrm>
            <a:off x="1036320" y="704520"/>
            <a:ext cx="7831455" cy="31115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13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3B34163-CFF2-4872-BFCC-D76B2FF5EE81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 НА 2020 ГОД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70304DE-8B4E-49F5-AF99-2D045F6B7FBC}"/>
              </a:ext>
            </a:extLst>
          </p:cNvPr>
          <p:cNvSpPr/>
          <p:nvPr/>
        </p:nvSpPr>
        <p:spPr>
          <a:xfrm>
            <a:off x="361949" y="1448579"/>
            <a:ext cx="6915151" cy="552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00050" indent="-400050">
              <a:buAutoNum type="romanUcPeriod"/>
            </a:pPr>
            <a:r>
              <a:rPr lang="ru-RU" dirty="0">
                <a:latin typeface="Georgia" panose="02040502050405020303" pitchFamily="18" charset="0"/>
              </a:rPr>
              <a:t>Общие положения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5BF3765-317C-4805-873D-EBEDFDFE0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50" y="1114426"/>
            <a:ext cx="4552949" cy="574357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0C782BB-AC99-4F81-9722-24118E2524E0}"/>
              </a:ext>
            </a:extLst>
          </p:cNvPr>
          <p:cNvSpPr/>
          <p:nvPr/>
        </p:nvSpPr>
        <p:spPr>
          <a:xfrm>
            <a:off x="361950" y="638564"/>
            <a:ext cx="10972800" cy="5520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ОСНОВНЫЕ РАЗДЕЛЫ ТАРИФНОГО СОГЛАШЕНИЯ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4284C3-1D96-4B19-B41B-F91F3CB93BB3}"/>
              </a:ext>
            </a:extLst>
          </p:cNvPr>
          <p:cNvSpPr/>
          <p:nvPr/>
        </p:nvSpPr>
        <p:spPr>
          <a:xfrm>
            <a:off x="361949" y="2087145"/>
            <a:ext cx="6915151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</a:t>
            </a:r>
            <a:r>
              <a:rPr lang="ru-RU" dirty="0">
                <a:latin typeface="Georgia" panose="02040502050405020303" pitchFamily="18" charset="0"/>
              </a:rPr>
              <a:t>. Способы оплаты медицинской помощи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99D241-6892-4A6F-B9DC-71DED830A58D}"/>
              </a:ext>
            </a:extLst>
          </p:cNvPr>
          <p:cNvSpPr/>
          <p:nvPr/>
        </p:nvSpPr>
        <p:spPr>
          <a:xfrm>
            <a:off x="361949" y="3009315"/>
            <a:ext cx="6915151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III</a:t>
            </a:r>
            <a:r>
              <a:rPr lang="ru-RU" dirty="0">
                <a:latin typeface="Georgia" panose="02040502050405020303" pitchFamily="18" charset="0"/>
              </a:rPr>
              <a:t>. Размер и структура тарифов на оплату медицинской помощи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7A0499C-E161-442F-B303-5B90FAAA4C45}"/>
              </a:ext>
            </a:extLst>
          </p:cNvPr>
          <p:cNvSpPr/>
          <p:nvPr/>
        </p:nvSpPr>
        <p:spPr>
          <a:xfrm>
            <a:off x="361949" y="4029661"/>
            <a:ext cx="6915151" cy="15900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IV</a:t>
            </a:r>
            <a:r>
              <a:rPr lang="ru-RU" dirty="0">
                <a:latin typeface="Georgia" panose="02040502050405020303" pitchFamily="18" charset="0"/>
              </a:rPr>
              <a:t>. Размер неоплаты или неполной оплаты затрат на оказание медицинской помощи, а также уплаты медицинской организацией штрафов за неоказание, несвоевременное оказание медицинской помощи ненадлежащего качества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5C69504-C83A-48A2-BE9D-F8AC738CEA39}"/>
              </a:ext>
            </a:extLst>
          </p:cNvPr>
          <p:cNvSpPr/>
          <p:nvPr/>
        </p:nvSpPr>
        <p:spPr>
          <a:xfrm>
            <a:off x="361949" y="5829300"/>
            <a:ext cx="6915151" cy="700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V</a:t>
            </a:r>
            <a:r>
              <a:rPr lang="ru-RU" dirty="0">
                <a:latin typeface="Georgia" panose="02040502050405020303" pitchFamily="18" charset="0"/>
              </a:rPr>
              <a:t>. Заключительные положения</a:t>
            </a:r>
          </a:p>
        </p:txBody>
      </p:sp>
    </p:spTree>
    <p:extLst>
      <p:ext uri="{BB962C8B-B14F-4D97-AF65-F5344CB8AC3E}">
        <p14:creationId xmlns:p14="http://schemas.microsoft.com/office/powerpoint/2010/main" val="25302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5149392-E591-48C0-9478-B97C798AE4F0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АМБУЛАТОРНЫХ УСЛОВИЯХ В 2020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183E786-51F1-45D2-80D6-7D171B5C4F4D}"/>
              </a:ext>
            </a:extLst>
          </p:cNvPr>
          <p:cNvSpPr/>
          <p:nvPr/>
        </p:nvSpPr>
        <p:spPr>
          <a:xfrm>
            <a:off x="76200" y="685799"/>
            <a:ext cx="542925" cy="59340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B62F20F-5516-4400-A817-832074207BD0}"/>
              </a:ext>
            </a:extLst>
          </p:cNvPr>
          <p:cNvSpPr/>
          <p:nvPr/>
        </p:nvSpPr>
        <p:spPr>
          <a:xfrm>
            <a:off x="952499" y="685801"/>
            <a:ext cx="6600826" cy="2533650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/>
              <a:t>в медицинских организациях, имеющих прикрепившихся лиц – </a:t>
            </a:r>
            <a:br>
              <a:rPr lang="ru-RU" b="1" dirty="0"/>
            </a:br>
            <a:r>
              <a:rPr lang="ru-RU" u="sng" dirty="0"/>
              <a:t>по подушевому нормативу финансирования на прикрепившихся лиц </a:t>
            </a:r>
            <a:r>
              <a:rPr lang="ru-RU" dirty="0"/>
              <a:t>(за исключением расходов на проведение КТ, МРТ, УЗИ ССС, эндоскопических исследований, гистологических исследований и МГИ с целью выявления онкологических заболеваний и подбора таргетной терапии, а также средств на финансовое обеспечение ФП, ФАП) </a:t>
            </a:r>
            <a:r>
              <a:rPr lang="ru-RU" u="sng" dirty="0"/>
              <a:t>в сочетании с оплатой за единицу объема медицинской помощи</a:t>
            </a:r>
            <a:r>
              <a:rPr lang="ru-RU" dirty="0"/>
              <a:t> - за медицинскую услугу, за посещение, за обращение (законченный случай)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FC1A1DE-37B9-4A3E-B5F6-A5B00E6F6E9C}"/>
              </a:ext>
            </a:extLst>
          </p:cNvPr>
          <p:cNvSpPr/>
          <p:nvPr/>
        </p:nvSpPr>
        <p:spPr>
          <a:xfrm>
            <a:off x="952498" y="3305566"/>
            <a:ext cx="6600827" cy="1456934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/>
              <a:t>в медицинских организациях, не имеющих прикрепившихся лиц</a:t>
            </a:r>
            <a:r>
              <a:rPr lang="ru-RU" dirty="0"/>
              <a:t>, </a:t>
            </a:r>
            <a:r>
              <a:rPr lang="ru-RU" b="1" dirty="0"/>
              <a:t>а также при оплате медицинской помощи, оказанной застрахованным лицам за пределами Московской области</a:t>
            </a:r>
            <a:r>
              <a:rPr lang="ru-RU" dirty="0"/>
              <a:t>, – </a:t>
            </a:r>
          </a:p>
          <a:p>
            <a:pPr algn="just"/>
            <a:r>
              <a:rPr lang="ru-RU" u="sng" dirty="0"/>
              <a:t>за единицу объема медицинской помощи </a:t>
            </a:r>
            <a:r>
              <a:rPr lang="ru-RU" dirty="0"/>
              <a:t>- за медицинскую услугу, за посещение, за обращение (законченный случай)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6E49EC-B3D9-495B-9A44-78A73E4160C0}"/>
              </a:ext>
            </a:extLst>
          </p:cNvPr>
          <p:cNvSpPr/>
          <p:nvPr/>
        </p:nvSpPr>
        <p:spPr>
          <a:xfrm>
            <a:off x="952499" y="4848615"/>
            <a:ext cx="6600826" cy="1771260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u="sng" dirty="0"/>
              <a:t>за единицу объема медицинской помощи</a:t>
            </a:r>
            <a:r>
              <a:rPr lang="ru-RU" dirty="0"/>
              <a:t> – за медицинскую услугу </a:t>
            </a:r>
            <a:r>
              <a:rPr lang="ru-RU" b="1" dirty="0"/>
              <a:t>(используется при оплате отдельных диагностических (лабораторных) исследований </a:t>
            </a:r>
            <a:r>
              <a:rPr lang="ru-RU" dirty="0"/>
              <a:t>- КТ, МРТ, УЗИ ССС, эндоскопических исследований, гистологических исследований и МГИ с целью выявления онкологических заболеваний и подбора таргетной терапии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38350457-F581-499A-93DB-A9193E30F59C}"/>
              </a:ext>
            </a:extLst>
          </p:cNvPr>
          <p:cNvSpPr/>
          <p:nvPr/>
        </p:nvSpPr>
        <p:spPr>
          <a:xfrm rot="16200000">
            <a:off x="623887" y="1766886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30D1AAE2-0C94-49C7-A3FE-CE12FEB1279B}"/>
              </a:ext>
            </a:extLst>
          </p:cNvPr>
          <p:cNvSpPr/>
          <p:nvPr/>
        </p:nvSpPr>
        <p:spPr>
          <a:xfrm rot="16200000">
            <a:off x="623886" y="3872108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BD42DD13-8189-49C7-A565-9458727B9A99}"/>
              </a:ext>
            </a:extLst>
          </p:cNvPr>
          <p:cNvSpPr/>
          <p:nvPr/>
        </p:nvSpPr>
        <p:spPr>
          <a:xfrm rot="16200000">
            <a:off x="623886" y="5572320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704036C4-072A-4064-887D-28EF132F459A}"/>
              </a:ext>
            </a:extLst>
          </p:cNvPr>
          <p:cNvSpPr/>
          <p:nvPr/>
        </p:nvSpPr>
        <p:spPr>
          <a:xfrm rot="16200000">
            <a:off x="7829553" y="1343025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E724392-8F47-49C2-BD8B-FA900EAD6846}"/>
              </a:ext>
            </a:extLst>
          </p:cNvPr>
          <p:cNvSpPr/>
          <p:nvPr/>
        </p:nvSpPr>
        <p:spPr>
          <a:xfrm>
            <a:off x="8458201" y="1304925"/>
            <a:ext cx="3562349" cy="1066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Приложение 5 к Тарифному соглашению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DDCC380-3D1B-49DC-9CD0-0F86F5FC64A6}"/>
              </a:ext>
            </a:extLst>
          </p:cNvPr>
          <p:cNvSpPr/>
          <p:nvPr/>
        </p:nvSpPr>
        <p:spPr>
          <a:xfrm>
            <a:off x="8458201" y="3676649"/>
            <a:ext cx="3562349" cy="8096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Приложения 6а – 8а </a:t>
            </a:r>
          </a:p>
          <a:p>
            <a:pPr algn="ctr"/>
            <a:r>
              <a:rPr lang="ru-RU" dirty="0"/>
              <a:t>к Тарифному соглашению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4A170ED-6F8F-4AC4-9C17-A3FAA22EBF3C}"/>
              </a:ext>
            </a:extLst>
          </p:cNvPr>
          <p:cNvSpPr/>
          <p:nvPr/>
        </p:nvSpPr>
        <p:spPr>
          <a:xfrm>
            <a:off x="8458201" y="5324476"/>
            <a:ext cx="3562349" cy="8953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Приложение 6б </a:t>
            </a:r>
          </a:p>
          <a:p>
            <a:pPr algn="ctr"/>
            <a:r>
              <a:rPr lang="ru-RU" dirty="0"/>
              <a:t>к Тарифному соглашению</a:t>
            </a:r>
          </a:p>
        </p:txBody>
      </p:sp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id="{69737B94-4CB7-46E3-BA54-891BD58E7F05}"/>
              </a:ext>
            </a:extLst>
          </p:cNvPr>
          <p:cNvSpPr/>
          <p:nvPr/>
        </p:nvSpPr>
        <p:spPr>
          <a:xfrm rot="16200000">
            <a:off x="7829553" y="3591118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id="{A3964823-3160-4555-A3EB-4FFB00FF16E7}"/>
              </a:ext>
            </a:extLst>
          </p:cNvPr>
          <p:cNvSpPr/>
          <p:nvPr/>
        </p:nvSpPr>
        <p:spPr>
          <a:xfrm rot="16200000">
            <a:off x="7848599" y="5291331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0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СТАЦИОНАРНЫХ УСЛОВИЯХ В 2020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59340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952499" y="814386"/>
            <a:ext cx="5238751" cy="3424239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заболевания, включенного в соответствующую группу заболеваний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lvl="0"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заболевания, включенного в соответствующую КСГ;</a:t>
            </a:r>
            <a:endParaRPr lang="ru-RU" dirty="0"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lvl="0"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 по перечню видов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ВМП 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в соответствии с разделом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 Перечня видов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ВМП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, содержащего в том числе методы лечения и источники финансового обеспечения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ВМП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, установленного приложением к Программе государственных гарантий бесплатного оказания гражданам медицинской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помощи</a:t>
            </a:r>
            <a:endParaRPr lang="ru-RU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952499" y="4391026"/>
            <a:ext cx="5238751" cy="2228848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За прерванный случай оказания медицинской помощи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при переводе пациента в другую медицинскую организацию, преждевременной выписке пациента из медицинской организации при его письменном отказе от дальнейшего лечения, летальном исходе, а также при проведении диагностических исследований, оказании услуг диализа</a:t>
            </a: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26E07034-AA6B-4112-849C-55EFB0ABD1D3}"/>
              </a:ext>
            </a:extLst>
          </p:cNvPr>
          <p:cNvSpPr/>
          <p:nvPr/>
        </p:nvSpPr>
        <p:spPr>
          <a:xfrm rot="16200000">
            <a:off x="623887" y="2364579"/>
            <a:ext cx="333374" cy="323851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6D6890B1-7F0F-400F-8061-D7B427A10857}"/>
              </a:ext>
            </a:extLst>
          </p:cNvPr>
          <p:cNvSpPr/>
          <p:nvPr/>
        </p:nvSpPr>
        <p:spPr>
          <a:xfrm rot="16200000">
            <a:off x="623890" y="5343524"/>
            <a:ext cx="333374" cy="323851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10325" y="814385"/>
            <a:ext cx="5705475" cy="26908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Расчет тарифа по КСГ в стационарных условиях</a:t>
            </a:r>
          </a:p>
          <a:p>
            <a:pPr algn="ctr"/>
            <a:endParaRPr lang="ru-RU" sz="600" b="1" i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Стоимость случая = Базовая ставка * КЗ * КУС * КСЛП,</a:t>
            </a:r>
          </a:p>
          <a:p>
            <a:pPr algn="ctr"/>
            <a:endParaRPr lang="ru-RU" sz="800" b="1" i="1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Базовой ставка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III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 Тарифному соглашению);</a:t>
            </a:r>
          </a:p>
          <a:p>
            <a:pPr algn="just">
              <a:buFontTx/>
              <a:buChar char="-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КЗ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– коэффициент затратоемкости КСГ </a:t>
            </a:r>
          </a:p>
          <a:p>
            <a:pPr algn="just"/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9а к Тарифному соглашению);</a:t>
            </a:r>
          </a:p>
          <a:p>
            <a:pPr algn="just">
              <a:buFontTx/>
              <a:buChar char="-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КУС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– коэффициент уровня медицинской организации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(Приложением 2а к Тарифному соглашению);</a:t>
            </a:r>
          </a:p>
          <a:p>
            <a:pPr algn="just">
              <a:buFontTx/>
              <a:buChar char="-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КСЛП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– коэффициент сложности лечения пациента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9б к Тарифному соглашению).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10325" y="3629025"/>
            <a:ext cx="5705475" cy="609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76293B02-28C3-472F-A595-7E074C065597}"/>
              </a:ext>
            </a:extLst>
          </p:cNvPr>
          <p:cNvSpPr/>
          <p:nvPr/>
        </p:nvSpPr>
        <p:spPr>
          <a:xfrm rot="16200000">
            <a:off x="6138864" y="1819079"/>
            <a:ext cx="333374" cy="209553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8CF1B497-37D1-4C18-9B99-368C8FB9DD5A}"/>
              </a:ext>
            </a:extLst>
          </p:cNvPr>
          <p:cNvSpPr/>
          <p:nvPr/>
        </p:nvSpPr>
        <p:spPr>
          <a:xfrm rot="16200000">
            <a:off x="6138863" y="3836291"/>
            <a:ext cx="333374" cy="209553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10324" y="4710309"/>
            <a:ext cx="5705475" cy="15285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соглашению, Приложение 9д к Тарифному соглашению)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EEDF3878-F620-4BD5-AF90-6F4056CEF098}"/>
              </a:ext>
            </a:extLst>
          </p:cNvPr>
          <p:cNvSpPr/>
          <p:nvPr/>
        </p:nvSpPr>
        <p:spPr>
          <a:xfrm rot="16200000">
            <a:off x="6129340" y="5374773"/>
            <a:ext cx="333374" cy="209553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882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УСЛОВИЯХ ДНЕВНОГО СТАЦИОНАРА В 2020 ГОДУ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59340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952499" y="814386"/>
            <a:ext cx="5238751" cy="3424239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заболевания, включенного в соответствующую группу заболеваний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lvl="0"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заболевания, включенного в соответствующую КСГ;</a:t>
            </a:r>
            <a:endParaRPr lang="ru-RU" dirty="0">
              <a:solidFill>
                <a:schemeClr val="tx2">
                  <a:lumMod val="50000"/>
                </a:schemeClr>
              </a:solidFill>
              <a:effectLst/>
            </a:endParaRPr>
          </a:p>
          <a:p>
            <a:pPr lvl="0"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 по перечню видов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ВМП 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в соответствии с разделом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 Перечня видов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ВМП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, содержащего в том числе методы лечения и источники финансового обеспечения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ВМП</a:t>
            </a:r>
            <a:r>
              <a:rPr lang="x-none" dirty="0">
                <a:solidFill>
                  <a:schemeClr val="tx2">
                    <a:lumMod val="50000"/>
                  </a:schemeClr>
                </a:solidFill>
              </a:rPr>
              <a:t>, установленного приложением к Программе государственных гарантий бесплатного оказания гражданам медицинской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помощи</a:t>
            </a:r>
            <a:endParaRPr lang="ru-RU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952499" y="4391026"/>
            <a:ext cx="5238751" cy="2228848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За прерванный случай оказания медицинской помощи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при переводе пациента в другую медицинскую организацию, преждевременной выписке пациента из медицинской организации при его письменном отказе от дальнейшего лечения, летальном исходе, а также при проведении диагностических исследований, оказании услуг диализа</a:t>
            </a: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26E07034-AA6B-4112-849C-55EFB0ABD1D3}"/>
              </a:ext>
            </a:extLst>
          </p:cNvPr>
          <p:cNvSpPr/>
          <p:nvPr/>
        </p:nvSpPr>
        <p:spPr>
          <a:xfrm rot="16200000">
            <a:off x="623887" y="2364579"/>
            <a:ext cx="333374" cy="323851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6D6890B1-7F0F-400F-8061-D7B427A10857}"/>
              </a:ext>
            </a:extLst>
          </p:cNvPr>
          <p:cNvSpPr/>
          <p:nvPr/>
        </p:nvSpPr>
        <p:spPr>
          <a:xfrm rot="16200000">
            <a:off x="623890" y="5343524"/>
            <a:ext cx="333374" cy="323851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10325" y="814385"/>
            <a:ext cx="5705475" cy="26908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Расчет тарифа по КСГ в дневном стационаре</a:t>
            </a:r>
            <a:endParaRPr lang="ru-RU" sz="600" b="1" i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Стоимость случая = Базовая ставка * КЗ * УК * КСЛП,</a:t>
            </a:r>
          </a:p>
          <a:p>
            <a:pPr algn="ctr"/>
            <a:endParaRPr lang="ru-RU" sz="800" b="1" i="1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Базовой ставка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III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 Тарифному соглашению);</a:t>
            </a:r>
          </a:p>
          <a:p>
            <a:pPr algn="just">
              <a:buFontTx/>
              <a:buChar char="-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КЗ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– коэффициент затратоемкости КСГ </a:t>
            </a:r>
          </a:p>
          <a:p>
            <a:pPr algn="just"/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11а к Тарифному соглашению);</a:t>
            </a:r>
          </a:p>
          <a:p>
            <a:pPr algn="just">
              <a:buFontTx/>
              <a:buChar char="-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УК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– управленческий коэффициент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(Приложением 11б </a:t>
            </a:r>
            <a:br>
              <a:rPr lang="ru-RU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соглашению);</a:t>
            </a:r>
          </a:p>
          <a:p>
            <a:pPr algn="just">
              <a:buFontTx/>
              <a:buChar char="-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КСЛП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– коэффициент сложности лечения пациента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11в к Тарифному соглашению).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10325" y="3629025"/>
            <a:ext cx="5705475" cy="609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76293B02-28C3-472F-A595-7E074C065597}"/>
              </a:ext>
            </a:extLst>
          </p:cNvPr>
          <p:cNvSpPr/>
          <p:nvPr/>
        </p:nvSpPr>
        <p:spPr>
          <a:xfrm rot="16200000">
            <a:off x="6138864" y="1819079"/>
            <a:ext cx="333374" cy="209553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8CF1B497-37D1-4C18-9B99-368C8FB9DD5A}"/>
              </a:ext>
            </a:extLst>
          </p:cNvPr>
          <p:cNvSpPr/>
          <p:nvPr/>
        </p:nvSpPr>
        <p:spPr>
          <a:xfrm rot="16200000">
            <a:off x="6138863" y="3836291"/>
            <a:ext cx="333374" cy="209553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10324" y="4710309"/>
            <a:ext cx="5705475" cy="15285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соглашению, Приложение 11д к Тарифному соглашению)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EEDF3878-F620-4BD5-AF90-6F4056CEF098}"/>
              </a:ext>
            </a:extLst>
          </p:cNvPr>
          <p:cNvSpPr/>
          <p:nvPr/>
        </p:nvSpPr>
        <p:spPr>
          <a:xfrm rot="16200000">
            <a:off x="6129340" y="5374773"/>
            <a:ext cx="333374" cy="209553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2252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955</Words>
  <Application>Microsoft Office PowerPoint</Application>
  <PresentationFormat>Широкоэкранный</PresentationFormat>
  <Paragraphs>106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Times New Roman</vt:lpstr>
      <vt:lpstr>Тема Office</vt:lpstr>
      <vt:lpstr>ПОРЯДОК ОПЛАТЫ МЕДИЦИНСКОЙ ПОМОЩИ В СИСТЕМЕ ОБЯЗАТЕЛЬНОГО МЕДИЦИНСКОГО СТРАХОВАНИЯ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ОПЛАТЫ МЕДИЦИНСКОЙ ПОМОЩИ В СИСТЕМЕ ОБЯЗАТЕЛЬНОГО МЕДИЦИНСКОГО СТРАХОВАНИЯ </dc:title>
  <dc:creator>Крутова Юлия Андреевна</dc:creator>
  <cp:lastModifiedBy>Крутова Юлия Андреевна</cp:lastModifiedBy>
  <cp:revision>35</cp:revision>
  <cp:lastPrinted>2020-12-21T15:03:46Z</cp:lastPrinted>
  <dcterms:created xsi:type="dcterms:W3CDTF">2020-12-21T08:03:47Z</dcterms:created>
  <dcterms:modified xsi:type="dcterms:W3CDTF">2020-12-22T07:00:55Z</dcterms:modified>
</cp:coreProperties>
</file>