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7" r:id="rId2"/>
    <p:sldId id="260" r:id="rId3"/>
    <p:sldId id="290" r:id="rId4"/>
    <p:sldId id="293" r:id="rId5"/>
    <p:sldId id="292" r:id="rId6"/>
    <p:sldId id="289" r:id="rId7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5" userDrawn="1">
          <p15:clr>
            <a:srgbClr val="A4A3A4"/>
          </p15:clr>
        </p15:guide>
        <p15:guide id="3" pos="5375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orient="horz" pos="663" userDrawn="1">
          <p15:clr>
            <a:srgbClr val="A4A3A4"/>
          </p15:clr>
        </p15:guide>
        <p15:guide id="6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B152"/>
    <a:srgbClr val="808080"/>
    <a:srgbClr val="41CB48"/>
    <a:srgbClr val="00CC00"/>
    <a:srgbClr val="FF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2"/>
    <p:restoredTop sz="61058" autoAdjust="0"/>
  </p:normalViewPr>
  <p:slideViewPr>
    <p:cSldViewPr>
      <p:cViewPr varScale="1">
        <p:scale>
          <a:sx n="70" d="100"/>
          <a:sy n="70" d="100"/>
        </p:scale>
        <p:origin x="2766" y="60"/>
      </p:cViewPr>
      <p:guideLst>
        <p:guide orient="horz" pos="2160"/>
        <p:guide pos="385"/>
        <p:guide pos="5375"/>
        <p:guide pos="2880"/>
        <p:guide orient="horz" pos="663"/>
        <p:guide orient="horz" pos="39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803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D9A9E-3D11-2F4E-A7CE-2864B092D9B2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803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0A941-014D-EA4D-995E-2A897B3FD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696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информационная система планирования бюджетных ассигнований участников системы ОМС Московской области (АИС «ОМС-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 (АИС), предназначена для автоматизации формирования, обработки, хранения и обмена данными между участниками системы обязательного медицинского страхования Московской области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312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Автоматизирует процессы: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Прием и согласованию электронных основных и корректирующих заявок на плановые объемы предоставления медицинской помощи от МО</a:t>
            </a:r>
            <a:endParaRPr lang="ru-RU" sz="1200" dirty="0"/>
          </a:p>
          <a:p>
            <a:endParaRPr lang="ru-RU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Коррекция плановых объемов предоставления медицинской помощи МО</a:t>
            </a:r>
            <a:endParaRPr lang="ru-RU" sz="1100" dirty="0"/>
          </a:p>
          <a:p>
            <a:endParaRPr lang="ru-RU" dirty="0"/>
          </a:p>
          <a:p>
            <a:endParaRPr lang="ru-RU" dirty="0"/>
          </a:p>
          <a:p>
            <a:r>
              <a:rPr lang="ru-RU" b="0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выполнения процедур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процесса сбора, анализа, составления отчетов и предоставления информации по измеряемым параметрам процесса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953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Взаимодействие</a:t>
            </a:r>
            <a:r>
              <a:rPr lang="ru-RU" baseline="0" dirty="0"/>
              <a:t> участников ОМС в АИС ОМС ФИНАНС разделяется на несколько этапов. Первым этапов является создание медицинскими организациями предложение на 2021 год (основная заявка), </a:t>
            </a:r>
            <a:r>
              <a:rPr lang="ru-RU" sz="1200" dirty="0">
                <a:solidFill>
                  <a:schemeClr val="bg1"/>
                </a:solidFill>
              </a:rPr>
              <a:t>и формирование из АИС ОМС ФИНАНС уведомления о включении в реестр медицинских организаций осуществляющих деятельность в сфере ОМС Московской области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solidFill>
                  <a:schemeClr val="bg1"/>
                </a:solidFill>
              </a:rPr>
              <a:t>На втором этапе МО распределяет планируемые объемы по кварталам и СМО и  </a:t>
            </a:r>
            <a:r>
              <a:rPr lang="ru-RU" baseline="0" dirty="0"/>
              <a:t>отправляет </a:t>
            </a:r>
            <a:r>
              <a:rPr lang="ru-RU" sz="1200" dirty="0">
                <a:solidFill>
                  <a:schemeClr val="bg1"/>
                </a:solidFill>
              </a:rPr>
              <a:t>на рассмотрение в ТФОМС МО заявку и соответствующие документы</a:t>
            </a:r>
            <a:r>
              <a:rPr lang="ru-RU" sz="1200" baseline="0" dirty="0">
                <a:solidFill>
                  <a:schemeClr val="bg1"/>
                </a:solidFill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>
                <a:solidFill>
                  <a:schemeClr val="bg1"/>
                </a:solidFill>
              </a:rPr>
              <a:t>Сотрудниками фонда подготавливается необходимая документация и направляется на рассмотрение комиссии </a:t>
            </a:r>
            <a:r>
              <a:rPr lang="ru-RU" sz="1200" dirty="0">
                <a:solidFill>
                  <a:schemeClr val="bg1"/>
                </a:solidFill>
              </a:rPr>
              <a:t>по разработке Московской областной программы ОМС</a:t>
            </a:r>
            <a:r>
              <a:rPr lang="ru-RU" sz="1200" baseline="0" dirty="0">
                <a:solidFill>
                  <a:schemeClr val="bg1"/>
                </a:solidFill>
              </a:rPr>
              <a:t>.  Утвержденные Комиссией годовые и квартальные объёмы загружаются в программу.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solidFill>
                  <a:schemeClr val="bg1"/>
                </a:solidFill>
              </a:rPr>
              <a:t>В течение года МО могут создавать корректирующие заявки на изменение утвержденных плановых объемов. Как это происходит? Мо создает корректирующую заявку в которой отражает только те виды или профили МП по которой необходимо сделать корректировку. К заявке прикрепляется скан письма с приложением об изменении (выгруженном из программы) и заявку отправляют на рассмотрение в ТФОМС МО. Сотрудниками фонда проверяется заявка и далее предлагаемые изменения выносятся на рассмотрении Комиссии.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>
                <a:solidFill>
                  <a:schemeClr val="bg1"/>
                </a:solidFill>
              </a:rPr>
              <a:t>После заседания Комиссии формируется Протокол и данные протокола загружаются в программу.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>
                <a:solidFill>
                  <a:schemeClr val="bg1"/>
                </a:solidFill>
              </a:rPr>
              <a:t>СМО контролирует плановые объемы по видам МП. Как это происходит след слайд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0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>
                <a:solidFill>
                  <a:schemeClr val="bg1"/>
                </a:solidFill>
              </a:rPr>
              <a:t>!!!!! Контроль распределения утвержденных плановых объемов МП в разрезе СМО.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>
                <a:solidFill>
                  <a:schemeClr val="bg1"/>
                </a:solidFill>
              </a:rPr>
              <a:t>Для сдачи счетов используется НСИ, в которой есть справочник </a:t>
            </a:r>
            <a:r>
              <a:rPr lang="en-US" sz="1200" baseline="0" dirty="0">
                <a:solidFill>
                  <a:schemeClr val="bg1"/>
                </a:solidFill>
              </a:rPr>
              <a:t>QMV</a:t>
            </a:r>
            <a:r>
              <a:rPr lang="ru-RU" sz="1200" baseline="0" dirty="0">
                <a:solidFill>
                  <a:schemeClr val="bg1"/>
                </a:solidFill>
              </a:rPr>
              <a:t> формируем на основе данных программы. В нем отражены плановые объемы в разрезе групп планирования и СМО.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>
                <a:solidFill>
                  <a:schemeClr val="bg1"/>
                </a:solidFill>
              </a:rPr>
              <a:t>Ежемесячно во время сдачи счетов медицинская организация проверяет распределение объемов по СМО и при необходимости корректирует их в АИС ОМС </a:t>
            </a:r>
            <a:r>
              <a:rPr lang="ru-RU" sz="1200" baseline="0" dirty="0" err="1">
                <a:solidFill>
                  <a:schemeClr val="bg1"/>
                </a:solidFill>
              </a:rPr>
              <a:t>Финанс</a:t>
            </a:r>
            <a:r>
              <a:rPr lang="ru-RU" sz="1200" baseline="0" dirty="0">
                <a:solidFill>
                  <a:schemeClr val="bg1"/>
                </a:solidFill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>
                <a:solidFill>
                  <a:schemeClr val="bg1"/>
                </a:solidFill>
              </a:rPr>
              <a:t>После окончания сдачи счетов, справочник </a:t>
            </a:r>
            <a:r>
              <a:rPr lang="en-US" sz="1200" baseline="0" dirty="0">
                <a:solidFill>
                  <a:schemeClr val="bg1"/>
                </a:solidFill>
              </a:rPr>
              <a:t>QMV </a:t>
            </a:r>
            <a:r>
              <a:rPr lang="ru-RU" sz="1200" baseline="0" dirty="0">
                <a:solidFill>
                  <a:schemeClr val="bg1"/>
                </a:solidFill>
              </a:rPr>
              <a:t>направляется в СМО для проведения МЭК, те объемы превышающие план снимаются по коду дефект 5.3.2 (Превышение объемов утвержденных Комиссией).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>
                <a:solidFill>
                  <a:schemeClr val="bg1"/>
                </a:solidFill>
              </a:rPr>
              <a:t>Так же направленный для проведения МЭК справочник утверждается на заседании Комиссии.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>
                <a:solidFill>
                  <a:schemeClr val="bg1"/>
                </a:solidFill>
              </a:rPr>
              <a:t>Поэтому очень важно, чтобы МО ежемесячно проверяли распределение по СМО в соответствии с фактическим исполнением и вовремя вносили поправки.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431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Для оперативного информирования МО в АИС есть « Новостная лента», просьба обращать внимание на нее, там мы размещаем важную для </a:t>
            </a:r>
            <a:r>
              <a:rPr lang="ru-RU" dirty="0" err="1"/>
              <a:t>мо</a:t>
            </a:r>
            <a:r>
              <a:rPr lang="ru-RU" dirty="0"/>
              <a:t> информацию.</a:t>
            </a:r>
          </a:p>
          <a:p>
            <a:endParaRPr lang="ru-RU" dirty="0"/>
          </a:p>
          <a:p>
            <a:r>
              <a:rPr lang="ru-RU" dirty="0"/>
              <a:t>Также можно</a:t>
            </a:r>
            <a:r>
              <a:rPr lang="ru-RU" baseline="0" dirty="0"/>
              <a:t> обратится к куратору и к основным специалистам для решения вопросов касающихся  плановых объёмов и работы в программе. Куратор будет назначен в январе 2020 года, также список кураторов будет вывешен в новостной ленте программы.</a:t>
            </a:r>
          </a:p>
          <a:p>
            <a:endParaRPr lang="ru-RU" baseline="0" dirty="0"/>
          </a:p>
          <a:p>
            <a:r>
              <a:rPr lang="ru-RU" baseline="0" dirty="0"/>
              <a:t>Для вновь вступивших в ОМС Московской области </a:t>
            </a:r>
            <a:r>
              <a:rPr lang="ru-RU" baseline="0" dirty="0" err="1"/>
              <a:t>мо</a:t>
            </a:r>
            <a:r>
              <a:rPr lang="ru-RU" baseline="0" dirty="0"/>
              <a:t> электронную почту указанную в уведомлении были направлены дистрибутив программы , данные учетной записи и инструкции по работе и установке программы.</a:t>
            </a:r>
          </a:p>
          <a:p>
            <a:r>
              <a:rPr lang="ru-RU" baseline="0" dirty="0"/>
              <a:t>Так же будет создан чат ссылка для подключения будет размещена в новостной ленте программы.</a:t>
            </a:r>
          </a:p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824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948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panova_tg@mofoms.ru" TargetMode="External"/><Relationship Id="rId13" Type="http://schemas.openxmlformats.org/officeDocument/2006/relationships/image" Target="../media/image15.png"/><Relationship Id="rId3" Type="http://schemas.openxmlformats.org/officeDocument/2006/relationships/image" Target="../media/image8.jpeg"/><Relationship Id="rId7" Type="http://schemas.openxmlformats.org/officeDocument/2006/relationships/image" Target="../media/image11.emf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emf"/><Relationship Id="rId11" Type="http://schemas.openxmlformats.org/officeDocument/2006/relationships/image" Target="../media/image13.emf"/><Relationship Id="rId5" Type="http://schemas.openxmlformats.org/officeDocument/2006/relationships/image" Target="../media/image10.emf"/><Relationship Id="rId10" Type="http://schemas.openxmlformats.org/officeDocument/2006/relationships/image" Target="../media/image12.emf"/><Relationship Id="rId4" Type="http://schemas.openxmlformats.org/officeDocument/2006/relationships/image" Target="../media/image9.emf"/><Relationship Id="rId9" Type="http://schemas.openxmlformats.org/officeDocument/2006/relationships/hyperlink" Target="mailto:gaynutdinova_ar@mofoms.ru" TargetMode="External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987" y="2392184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СИСТЕМА ПЛАНИРОВАНИЯ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И МОНИТОРИНГА РЕАЛИЗАЦИИ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ТЕРРИТОРИАЛЬНОЙ ПРОГРАММЫ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ОБЯЗАТЕЛЬНОГО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МЕДИЦИНСКОГО СТРАХОВАНИЯ МОСКОВСКОЙ ОБЛАСТИ</a:t>
            </a: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836712"/>
            <a:ext cx="2971800" cy="16510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083" y="1052736"/>
            <a:ext cx="3951622" cy="60895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374" y="0"/>
            <a:ext cx="7921252" cy="105251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АВТОМАТИЗИРОВАННАЯ ИНФОРМАЦИОННАЯ СИСТЕМА ОМС ФИНАНС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635810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ОМС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Финанс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|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Изображение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6279319"/>
            <a:ext cx="7920000" cy="372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17230" y="2924944"/>
            <a:ext cx="3935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Коррекция плановых объемов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предоставления медицинской помощи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041667" y="1578542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Прием и согласование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предложений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объемам предоставления медицинской помощи от МО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017230" y="4325132"/>
            <a:ext cx="4943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выполнения процедур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процесса сбора, анализа, составления отчетов и предоставления информации по измеряемым параметрам процесса</a:t>
            </a:r>
            <a:endParaRPr lang="ru-RU" dirty="0"/>
          </a:p>
        </p:txBody>
      </p:sp>
      <p:pic>
        <p:nvPicPr>
          <p:cNvPr id="21" name="Изображение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11" y="2783052"/>
            <a:ext cx="1182530" cy="1182530"/>
          </a:xfrm>
          <a:prstGeom prst="rect">
            <a:avLst/>
          </a:prstGeom>
        </p:spPr>
      </p:pic>
      <p:pic>
        <p:nvPicPr>
          <p:cNvPr id="22" name="Изображение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11" y="1446133"/>
            <a:ext cx="1163784" cy="1163784"/>
          </a:xfrm>
          <a:prstGeom prst="rect">
            <a:avLst/>
          </a:prstGeom>
        </p:spPr>
      </p:pic>
      <p:pic>
        <p:nvPicPr>
          <p:cNvPr id="25" name="Изображение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11" y="4199981"/>
            <a:ext cx="1192043" cy="119204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123041"/>
              </p:ext>
            </p:extLst>
          </p:nvPr>
        </p:nvGraphicFramePr>
        <p:xfrm>
          <a:off x="359184" y="1052736"/>
          <a:ext cx="8784816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704">
                  <a:extLst>
                    <a:ext uri="{9D8B030D-6E8A-4147-A177-3AD203B41FA5}">
                      <a16:colId xmlns:a16="http://schemas.microsoft.com/office/drawing/2014/main" val="4114696889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55072526"/>
                    </a:ext>
                  </a:extLst>
                </a:gridCol>
                <a:gridCol w="2699792">
                  <a:extLst>
                    <a:ext uri="{9D8B030D-6E8A-4147-A177-3AD203B41FA5}">
                      <a16:colId xmlns:a16="http://schemas.microsoft.com/office/drawing/2014/main" val="606299040"/>
                    </a:ext>
                  </a:extLst>
                </a:gridCol>
              </a:tblGrid>
              <a:tr h="49240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МО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ТФОМС МО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СМО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953983"/>
                  </a:ext>
                </a:extLst>
              </a:tr>
              <a:tr h="23323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782533"/>
                  </a:ext>
                </a:extLst>
              </a:tr>
              <a:tr h="22158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834636"/>
                  </a:ext>
                </a:extLst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490312" y="1663022"/>
            <a:ext cx="2990805" cy="878061"/>
          </a:xfrm>
          <a:prstGeom prst="roundRect">
            <a:avLst/>
          </a:prstGeom>
          <a:solidFill>
            <a:srgbClr val="4DB152"/>
          </a:solidFill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Формирование ОСНОВНОЙ заявки детализированных </a:t>
            </a:r>
            <a:r>
              <a:rPr lang="ru-RU" sz="1750" dirty="0"/>
              <a:t>плановых объемов МП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0311" y="2853482"/>
            <a:ext cx="2990805" cy="630652"/>
          </a:xfrm>
          <a:prstGeom prst="roundRect">
            <a:avLst/>
          </a:prstGeom>
          <a:solidFill>
            <a:srgbClr val="41CB48"/>
          </a:solidFill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Формирование КОРРЕКТИРУЮЩЕЙ заявки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39831" y="1663022"/>
            <a:ext cx="2701822" cy="861224"/>
          </a:xfrm>
          <a:prstGeom prst="roundRect">
            <a:avLst/>
          </a:prstGeom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Рассмотрение детализированных плановых объемов МП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0311" y="4932390"/>
            <a:ext cx="2940105" cy="800866"/>
          </a:xfrm>
          <a:prstGeom prst="roundRect">
            <a:avLst/>
          </a:prstGeom>
          <a:solidFill>
            <a:srgbClr val="4DB152"/>
          </a:solidFill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Распределение утвержденных плановых объемов МП по СМО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65948" y="2785506"/>
            <a:ext cx="2675706" cy="824278"/>
          </a:xfrm>
          <a:prstGeom prst="roundRect">
            <a:avLst/>
          </a:prstGeom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Подготовка материалов для рассмотрения рабочей группы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42194" y="4063744"/>
            <a:ext cx="2537188" cy="1669511"/>
          </a:xfrm>
          <a:prstGeom prst="roundRect">
            <a:avLst/>
          </a:prstGeom>
          <a:solidFill>
            <a:srgbClr val="808080"/>
          </a:solidFill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Контроль распределения утвержденных плановых объемов МП медицинских организаций по СМО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44874" y="4103602"/>
            <a:ext cx="2696779" cy="144321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Протокол Решения комиссии по разработке Московской областной программы ОМС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1867" y="4103602"/>
            <a:ext cx="2979249" cy="642765"/>
          </a:xfrm>
          <a:prstGeom prst="roundRect">
            <a:avLst/>
          </a:prstGeom>
          <a:solidFill>
            <a:srgbClr val="4DB152"/>
          </a:solidFill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Направление предложений по плановым объемам МП</a:t>
            </a:r>
          </a:p>
        </p:txBody>
      </p:sp>
      <p:pic>
        <p:nvPicPr>
          <p:cNvPr id="15" name="Изображение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6279319"/>
            <a:ext cx="7920000" cy="372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527884" y="6311239"/>
            <a:ext cx="2088232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ОМС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Финанс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| 2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1556792"/>
            <a:ext cx="359184" cy="2304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1 </a:t>
            </a:r>
            <a:r>
              <a:rPr lang="ru-RU" dirty="0"/>
              <a:t>этап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0" y="3933056"/>
            <a:ext cx="359184" cy="21602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/>
              <a:t>2 этап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39652" y="103049"/>
            <a:ext cx="6264696" cy="8064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ОБЩАЯ СХЕМА ВЗАИМОДЕЙСТВИЯ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УЧАСТНИКОВ ОМС В  АИС «ОМС ФИНАНС»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83745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2000" y="1232409"/>
            <a:ext cx="2940104" cy="861224"/>
          </a:xfrm>
          <a:prstGeom prst="roundRect">
            <a:avLst/>
          </a:prstGeom>
          <a:solidFill>
            <a:srgbClr val="4DB152"/>
          </a:solidFill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Нормативно-справочная информация (НСИ)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9443" y="3893370"/>
            <a:ext cx="2992651" cy="143212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Ежемесячно во время сдачи счетов корректировка распределения по СМО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1232409"/>
            <a:ext cx="3456384" cy="818331"/>
          </a:xfrm>
          <a:prstGeom prst="roundRect">
            <a:avLst/>
          </a:prstGeom>
          <a:solidFill>
            <a:srgbClr val="4DB152"/>
          </a:solidFill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Проведение СМО медико-экономического контроля (МЭК)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47883" y="4356057"/>
            <a:ext cx="2992650" cy="824278"/>
          </a:xfrm>
          <a:prstGeom prst="roundRect">
            <a:avLst/>
          </a:prstGeom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Утверждение </a:t>
            </a:r>
            <a:r>
              <a:rPr lang="en-US" dirty="0"/>
              <a:t>QMV </a:t>
            </a:r>
            <a:r>
              <a:rPr lang="ru-RU" dirty="0"/>
              <a:t>на Комиссии (Приложение 1а</a:t>
            </a:r>
            <a:r>
              <a:rPr lang="ru-RU" sz="1600" dirty="0"/>
              <a:t>)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60032" y="2522111"/>
            <a:ext cx="3312368" cy="124140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Контроль распределения утвержденных плановых объемов МП медицинских организаций по СМО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0600" y="2638473"/>
            <a:ext cx="2979249" cy="64276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Справочник </a:t>
            </a:r>
            <a:r>
              <a:rPr lang="en-US" dirty="0"/>
              <a:t>QMV</a:t>
            </a:r>
            <a:endParaRPr lang="ru-RU" dirty="0"/>
          </a:p>
        </p:txBody>
      </p:sp>
      <p:pic>
        <p:nvPicPr>
          <p:cNvPr id="15" name="Изображение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6279319"/>
            <a:ext cx="7920000" cy="3722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527884" y="6311239"/>
            <a:ext cx="2088232" cy="4766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ОМС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Финанс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|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39652" y="103049"/>
            <a:ext cx="6264696" cy="8064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КОНТРОЛЬ РАСПРЕДЕЛЕНИЯ УТВЕРЖДЕННЫХ ПЛАНОВЫХ ОБЪЕМОВ МП В РАЗРЕЗЕ СМО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31DFD6D2-B761-4139-8490-91E697FB23F3}"/>
              </a:ext>
            </a:extLst>
          </p:cNvPr>
          <p:cNvCxnSpPr>
            <a:cxnSpLocks/>
          </p:cNvCxnSpPr>
          <p:nvPr/>
        </p:nvCxnSpPr>
        <p:spPr>
          <a:xfrm>
            <a:off x="2140889" y="2244958"/>
            <a:ext cx="0" cy="3935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2BB1F754-D9A3-41C8-AD64-F32EC739E290}"/>
              </a:ext>
            </a:extLst>
          </p:cNvPr>
          <p:cNvCxnSpPr>
            <a:cxnSpLocks/>
          </p:cNvCxnSpPr>
          <p:nvPr/>
        </p:nvCxnSpPr>
        <p:spPr>
          <a:xfrm>
            <a:off x="2180023" y="3499855"/>
            <a:ext cx="0" cy="3935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E6D655CB-9037-482B-88EE-A76733FAA452}"/>
              </a:ext>
            </a:extLst>
          </p:cNvPr>
          <p:cNvCxnSpPr>
            <a:cxnSpLocks/>
          </p:cNvCxnSpPr>
          <p:nvPr/>
        </p:nvCxnSpPr>
        <p:spPr>
          <a:xfrm>
            <a:off x="6516216" y="2128596"/>
            <a:ext cx="0" cy="3935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5BD4AD78-C681-4DB0-8938-A8E8F7A6736A}"/>
              </a:ext>
            </a:extLst>
          </p:cNvPr>
          <p:cNvCxnSpPr>
            <a:cxnSpLocks/>
          </p:cNvCxnSpPr>
          <p:nvPr/>
        </p:nvCxnSpPr>
        <p:spPr>
          <a:xfrm>
            <a:off x="6516216" y="3962542"/>
            <a:ext cx="0" cy="3935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189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344" y="4331300"/>
            <a:ext cx="1727991" cy="137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Изображение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6541" y="1705158"/>
            <a:ext cx="2774166" cy="56616"/>
          </a:xfrm>
          <a:prstGeom prst="rect">
            <a:avLst/>
          </a:prstGeom>
        </p:spPr>
      </p:pic>
      <p:pic>
        <p:nvPicPr>
          <p:cNvPr id="24" name="Изображение 23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584441" y="1769010"/>
            <a:ext cx="1548000" cy="36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374" y="0"/>
            <a:ext cx="7921252" cy="105251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Техническая поддержка программного обеспечения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203848" y="635810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ОМС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Финанс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| 4</a:t>
            </a:r>
          </a:p>
        </p:txBody>
      </p:sp>
      <p:pic>
        <p:nvPicPr>
          <p:cNvPr id="7" name="Изображение 6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612000" y="6279319"/>
            <a:ext cx="7920000" cy="372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6018" y="2310552"/>
            <a:ext cx="25004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/>
              <a:t>НОВОСТНАЯ ЛЕНТА </a:t>
            </a:r>
          </a:p>
          <a:p>
            <a:pPr algn="ctr"/>
            <a:r>
              <a:rPr lang="ru-RU" sz="1500" dirty="0"/>
              <a:t>АИС ОМС </a:t>
            </a:r>
            <a:r>
              <a:rPr lang="ru-RU" sz="1500" dirty="0" err="1"/>
              <a:t>Финанс</a:t>
            </a:r>
            <a:endParaRPr lang="ru-RU" sz="1500" dirty="0"/>
          </a:p>
        </p:txBody>
      </p:sp>
      <p:pic>
        <p:nvPicPr>
          <p:cNvPr id="23" name="Изображение 22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2296" y="1767641"/>
            <a:ext cx="1800000" cy="360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111878" y="2310552"/>
            <a:ext cx="361046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/>
              <a:t>ТЕЛЕФОН И ЭЛЕКТРОННАЯ ПОЧТА</a:t>
            </a:r>
          </a:p>
          <a:p>
            <a:pPr algn="ctr"/>
            <a:endParaRPr lang="ru-RU" sz="1500" b="1" dirty="0"/>
          </a:p>
          <a:p>
            <a:pPr algn="ctr"/>
            <a:r>
              <a:rPr lang="ru-RU" sz="1500" dirty="0"/>
              <a:t>Панова Т.Г.</a:t>
            </a:r>
          </a:p>
          <a:p>
            <a:pPr algn="ctr"/>
            <a:r>
              <a:rPr lang="ru-RU" sz="1500" dirty="0"/>
              <a:t>тел. </a:t>
            </a:r>
            <a:r>
              <a:rPr lang="ru-RU" sz="1500" dirty="0">
                <a:cs typeface="Times New Roman" panose="02020603050405020304" pitchFamily="18" charset="0"/>
              </a:rPr>
              <a:t>8(495) 587-87-89 доб. 11-46</a:t>
            </a:r>
          </a:p>
          <a:p>
            <a:pPr algn="ctr"/>
            <a:r>
              <a:rPr lang="ru-RU" sz="1500" dirty="0" err="1">
                <a:cs typeface="Times New Roman" panose="02020603050405020304" pitchFamily="18" charset="0"/>
              </a:rPr>
              <a:t>эл.почта</a:t>
            </a:r>
            <a:r>
              <a:rPr lang="ru-RU" sz="1500" dirty="0">
                <a:cs typeface="Times New Roman" panose="02020603050405020304" pitchFamily="18" charset="0"/>
              </a:rPr>
              <a:t> </a:t>
            </a:r>
            <a:r>
              <a:rPr lang="en-US" sz="1500" dirty="0">
                <a:cs typeface="Times New Roman" panose="02020603050405020304" pitchFamily="18" charset="0"/>
                <a:hlinkClick r:id="rId8"/>
              </a:rPr>
              <a:t>panova_tg@mofoms.ru</a:t>
            </a:r>
            <a:endParaRPr lang="ru-RU" sz="1500" dirty="0">
              <a:cs typeface="Times New Roman" panose="02020603050405020304" pitchFamily="18" charset="0"/>
            </a:endParaRPr>
          </a:p>
          <a:p>
            <a:pPr algn="ctr"/>
            <a:endParaRPr lang="ru-RU" sz="1500" dirty="0">
              <a:cs typeface="Times New Roman" panose="02020603050405020304" pitchFamily="18" charset="0"/>
            </a:endParaRPr>
          </a:p>
          <a:p>
            <a:pPr algn="ctr"/>
            <a:r>
              <a:rPr lang="ru-RU" sz="1500" dirty="0">
                <a:cs typeface="Times New Roman" panose="02020603050405020304" pitchFamily="18" charset="0"/>
              </a:rPr>
              <a:t>Гайнутдинова А.Р.</a:t>
            </a:r>
          </a:p>
          <a:p>
            <a:pPr algn="ctr"/>
            <a:r>
              <a:rPr lang="ru-RU" sz="1500" dirty="0"/>
              <a:t>тел. </a:t>
            </a:r>
            <a:r>
              <a:rPr lang="ru-RU" sz="1500" dirty="0">
                <a:cs typeface="Times New Roman" panose="02020603050405020304" pitchFamily="18" charset="0"/>
              </a:rPr>
              <a:t>8(495) 587-87-89 доб. 10-38</a:t>
            </a:r>
          </a:p>
          <a:p>
            <a:pPr algn="ctr"/>
            <a:r>
              <a:rPr lang="ru-RU" sz="1500" dirty="0" err="1">
                <a:cs typeface="Times New Roman" panose="02020603050405020304" pitchFamily="18" charset="0"/>
              </a:rPr>
              <a:t>эл.почта</a:t>
            </a:r>
            <a:r>
              <a:rPr lang="ru-RU" sz="1500" dirty="0">
                <a:cs typeface="Times New Roman" panose="02020603050405020304" pitchFamily="18" charset="0"/>
              </a:rPr>
              <a:t> </a:t>
            </a:r>
            <a:r>
              <a:rPr lang="en-US" sz="1500" u="sng" dirty="0">
                <a:cs typeface="Times New Roman" panose="02020603050405020304" pitchFamily="18" charset="0"/>
                <a:hlinkClick r:id="rId9"/>
              </a:rPr>
              <a:t>gaynutdinova_ar@mofoms.ru</a:t>
            </a:r>
            <a:endParaRPr lang="ru-RU" sz="1500" dirty="0"/>
          </a:p>
        </p:txBody>
      </p:sp>
      <p:sp>
        <p:nvSpPr>
          <p:cNvPr id="31" name="TextBox 30"/>
          <p:cNvSpPr txBox="1"/>
          <p:nvPr/>
        </p:nvSpPr>
        <p:spPr>
          <a:xfrm>
            <a:off x="966018" y="4548407"/>
            <a:ext cx="31458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ОПЕРАТИВНОСТЬ РЕАГИРОВАНИЯ</a:t>
            </a:r>
          </a:p>
          <a:p>
            <a:pPr algn="ctr"/>
            <a:endParaRPr lang="ru-RU" sz="1600" b="1" dirty="0"/>
          </a:p>
          <a:p>
            <a:pPr algn="ctr"/>
            <a:r>
              <a:rPr lang="en-US" sz="1600" dirty="0"/>
              <a:t>Web</a:t>
            </a:r>
            <a:r>
              <a:rPr lang="ru-RU" sz="1600" dirty="0"/>
              <a:t> </a:t>
            </a:r>
            <a:r>
              <a:rPr lang="en-US" sz="1600" dirty="0"/>
              <a:t>–</a:t>
            </a:r>
            <a:r>
              <a:rPr lang="ru-RU" sz="1600" dirty="0"/>
              <a:t> чат в </a:t>
            </a:r>
            <a:r>
              <a:rPr lang="en-US" sz="1600" dirty="0"/>
              <a:t>Telegram </a:t>
            </a:r>
            <a:r>
              <a:rPr lang="ru-RU" sz="1600" dirty="0"/>
              <a:t>и </a:t>
            </a:r>
            <a:r>
              <a:rPr lang="en-US" sz="1600" dirty="0" err="1"/>
              <a:t>Whats’App</a:t>
            </a:r>
            <a:endParaRPr lang="ru-RU" sz="1600" dirty="0"/>
          </a:p>
        </p:txBody>
      </p:sp>
      <p:pic>
        <p:nvPicPr>
          <p:cNvPr id="32" name="Изображение 3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423010" y="4103052"/>
            <a:ext cx="3365500" cy="38100"/>
          </a:xfrm>
          <a:prstGeom prst="rect">
            <a:avLst/>
          </a:prstGeom>
        </p:spPr>
      </p:pic>
      <p:pic>
        <p:nvPicPr>
          <p:cNvPr id="36" name="Изображение 35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 flipV="1">
            <a:off x="2584440" y="1765537"/>
            <a:ext cx="2923664" cy="45719"/>
          </a:xfrm>
          <a:prstGeom prst="rect">
            <a:avLst/>
          </a:prstGeom>
        </p:spPr>
      </p:pic>
      <p:pic>
        <p:nvPicPr>
          <p:cNvPr id="39" name="Изображение 3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509" y="1330026"/>
            <a:ext cx="1036735" cy="1036735"/>
          </a:xfrm>
          <a:prstGeom prst="rect">
            <a:avLst/>
          </a:prstGeom>
        </p:spPr>
      </p:pic>
      <p:pic>
        <p:nvPicPr>
          <p:cNvPr id="41" name="Изображение 4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742" y="1330026"/>
            <a:ext cx="1036735" cy="1036735"/>
          </a:xfrm>
          <a:prstGeom prst="rect">
            <a:avLst/>
          </a:prstGeom>
        </p:spPr>
      </p:pic>
      <p:pic>
        <p:nvPicPr>
          <p:cNvPr id="43" name="Изображение 4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865" y="3519810"/>
            <a:ext cx="1036735" cy="103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67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952000" y="3409950"/>
            <a:ext cx="3240000" cy="381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11374" y="2924944"/>
            <a:ext cx="7921252" cy="50405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Спасибо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за внимание!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81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4383</TotalTime>
  <Words>766</Words>
  <Application>Microsoft Office PowerPoint</Application>
  <PresentationFormat>Экран (4:3)</PresentationFormat>
  <Paragraphs>88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АВТОМАТИЗИРОВАННАЯ ИНФОРМАЦИОННАЯ СИСТЕМА ОМС ФИНАНС</vt:lpstr>
      <vt:lpstr>Презентация PowerPoint</vt:lpstr>
      <vt:lpstr>Презентация PowerPoint</vt:lpstr>
      <vt:lpstr>Техническая поддержка программного обеспечения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ТП ОМС</dc:title>
  <dc:creator>Julia</dc:creator>
  <cp:lastModifiedBy>Панова Татьяна Генадьевна</cp:lastModifiedBy>
  <cp:revision>215</cp:revision>
  <cp:lastPrinted>2019-12-25T12:47:13Z</cp:lastPrinted>
  <dcterms:created xsi:type="dcterms:W3CDTF">2018-12-12T08:12:48Z</dcterms:created>
  <dcterms:modified xsi:type="dcterms:W3CDTF">2020-12-21T14:12:27Z</dcterms:modified>
</cp:coreProperties>
</file>