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14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9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9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1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9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4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54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5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8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4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A7AC-8CF1-49DF-BB7E-B50486077D8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92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61" y="223025"/>
            <a:ext cx="11533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Перечень отчетных форм медицинских организаций, подлежащих предоставлению в Аналитическое управление ТФОМС МО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18401"/>
              </p:ext>
            </p:extLst>
          </p:nvPr>
        </p:nvGraphicFramePr>
        <p:xfrm>
          <a:off x="507659" y="1193182"/>
          <a:ext cx="11189969" cy="5158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195"/>
                <a:gridCol w="2341756"/>
                <a:gridCol w="2598234"/>
                <a:gridCol w="1271239"/>
                <a:gridCol w="1650380"/>
                <a:gridCol w="1326996"/>
                <a:gridCol w="1561169"/>
              </a:tblGrid>
              <a:tr h="414825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предоставления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100" b="1" kern="1200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25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1 - «Отчет о деятельности медицинской организации в сфере обязательного медицинского страхования»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ФФОМС от 16.08. 2011 № 146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15 числа месяца, следующего за отчетным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Некрасова Ирена Федоровна, доб. тел. 12-08; 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768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14-МЕД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(ОМС) – «Сведения о работе медицинских организаций в сфере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полугодие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1 полугодие – на 35 день после отчетного периода; за январь – декабрь – до 10 марта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Некрасова Ирена Федоровна, доб. тел. 12-08; 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659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№ 14-Ф(ОМС) – «Сведения о поступлении и расходовании средств ОМС медицинскими организациями»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</a:p>
                    <a:p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Ежеквартально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25 числа после отчетного периода, за январь – декабрь – до 1 марта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Сергеева Ирина Анатольевна, доб.</a:t>
                      </a:r>
                      <a:r>
                        <a:rPr lang="ru-RU" sz="12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тел. 12-86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25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62 «Сведения о ресурсном обеспечении и оказании медицинской помощи населению»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12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Росстата от 16.12.2020 № 800 «Об утверждении формы федерального статистического наблюдения с указаниями по ее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Годовая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марта года, следующего за отчетным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мониторинга ресурсного обеспечения здравоохранения,</a:t>
                      </a:r>
                      <a:r>
                        <a:rPr lang="ru-RU" sz="12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оказания и финансирования медицинской помощи населению МЗ РФ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Нагорнева Ольга Олеговна, доб. тел.</a:t>
                      </a:r>
                      <a:r>
                        <a:rPr lang="ru-RU" sz="12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12-83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0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241" y="0"/>
            <a:ext cx="115335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Отчёт о заработной плате работников медицинских организаций </a:t>
            </a:r>
            <a:b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сфере обязательного медицинского страхования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69106"/>
              </p:ext>
            </p:extLst>
          </p:nvPr>
        </p:nvGraphicFramePr>
        <p:xfrm>
          <a:off x="208469" y="1052401"/>
          <a:ext cx="11775053" cy="190309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4929">
                  <a:extLst>
                    <a:ext uri="{9D8B030D-6E8A-4147-A177-3AD203B41FA5}">
                      <a16:colId xmlns="" xmlns:a16="http://schemas.microsoft.com/office/drawing/2014/main" val="1522216404"/>
                    </a:ext>
                  </a:extLst>
                </a:gridCol>
                <a:gridCol w="3870137">
                  <a:extLst>
                    <a:ext uri="{9D8B030D-6E8A-4147-A177-3AD203B41FA5}">
                      <a16:colId xmlns="" xmlns:a16="http://schemas.microsoft.com/office/drawing/2014/main" val="2527261472"/>
                    </a:ext>
                  </a:extLst>
                </a:gridCol>
                <a:gridCol w="1947648">
                  <a:extLst>
                    <a:ext uri="{9D8B030D-6E8A-4147-A177-3AD203B41FA5}">
                      <a16:colId xmlns="" xmlns:a16="http://schemas.microsoft.com/office/drawing/2014/main" val="3706071234"/>
                    </a:ext>
                  </a:extLst>
                </a:gridCol>
                <a:gridCol w="1396914">
                  <a:extLst>
                    <a:ext uri="{9D8B030D-6E8A-4147-A177-3AD203B41FA5}">
                      <a16:colId xmlns="" xmlns:a16="http://schemas.microsoft.com/office/drawing/2014/main" val="4026883060"/>
                    </a:ext>
                  </a:extLst>
                </a:gridCol>
                <a:gridCol w="1573418">
                  <a:extLst>
                    <a:ext uri="{9D8B030D-6E8A-4147-A177-3AD203B41FA5}">
                      <a16:colId xmlns="" xmlns:a16="http://schemas.microsoft.com/office/drawing/2014/main" val="2631466544"/>
                    </a:ext>
                  </a:extLst>
                </a:gridCol>
                <a:gridCol w="1218440">
                  <a:extLst>
                    <a:ext uri="{9D8B030D-6E8A-4147-A177-3AD203B41FA5}">
                      <a16:colId xmlns="" xmlns:a16="http://schemas.microsoft.com/office/drawing/2014/main" val="4179247714"/>
                    </a:ext>
                  </a:extLst>
                </a:gridCol>
                <a:gridCol w="1333567">
                  <a:extLst>
                    <a:ext uri="{9D8B030D-6E8A-4147-A177-3AD203B41FA5}">
                      <a16:colId xmlns="" xmlns:a16="http://schemas.microsoft.com/office/drawing/2014/main" val="4060755134"/>
                    </a:ext>
                  </a:extLst>
                </a:gridCol>
              </a:tblGrid>
              <a:tr h="63436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предоставления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63409596"/>
                  </a:ext>
                </a:extLst>
              </a:tr>
              <a:tr h="634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Шевченко Наталья Геннадьевна, доб. тел. 11-17; 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Исаева Татьяна Петровна,      доб. тел.  12-81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51778250"/>
                  </a:ext>
                </a:extLst>
              </a:tr>
              <a:tr h="634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ЗП_частные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ФФОМС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1233230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8469" y="3713807"/>
            <a:ext cx="11775053" cy="120032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ФФОМС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26.03.2013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65 «Об установлении формы и порядка предоставления отчетности о заработной плате работников медицинских организаций в сфере обязательного медицинского страхования»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6" y="2971022"/>
            <a:ext cx="12192000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Нормативные правовые акты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8473" y="5692854"/>
            <a:ext cx="11775053" cy="830997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ФФОМС от 22.05.2013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4176/26-и «О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направлении для руководства и использования в работе приказа ФФОМС от 26.03.2013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65»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5811323" y="5040668"/>
            <a:ext cx="569343" cy="525654"/>
          </a:xfrm>
          <a:prstGeom prst="mathPl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181" y="111992"/>
            <a:ext cx="11507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Представление отчета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5275" y="644446"/>
            <a:ext cx="11881450" cy="1323439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заработной плате работников медицинских организаций в сфере обязательного медицинского страхования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предоставляется 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 нарастающим итогом на основании данных бухгалтерского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электронном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до 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числа месяца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следующего за отчетным,  и на бумажном носителе до </a:t>
            </a:r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числа месяца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5275" y="1967885"/>
            <a:ext cx="11881450" cy="4708981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организация предоставляет отчетность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территориальный фонд по месту своего нахождения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ее участия в нескольких территориальных программах субъектов Российской Федерации.</a:t>
            </a:r>
          </a:p>
          <a:p>
            <a:pPr algn="just"/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у медицинской организации обособленных подразделений в других субъектах Российской Федерации, форма отчетности заполняется как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каждому обособленному подразделению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и по медицинской организации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этих обособленных подразделений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Заполненная форма отчетности предоставляется медицинской организацией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территориальный фонд по месту нахождения соответствующего обособленного подразделения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обособленному подразделению)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месту нахождения медицинской организации (без обособленных подразделений).</a:t>
            </a:r>
          </a:p>
          <a:p>
            <a:pPr algn="just"/>
            <a:endParaRPr lang="ru-RU" sz="2000" b="1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медицинская организация (ее обособленное подразделение)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осуществляют деятельность по месту своего нахождения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форма отчетности </a:t>
            </a:r>
            <a:r>
              <a:rPr lang="ru-RU" sz="2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предоставляется по месту фактического осуществления ими деятельности.</a:t>
            </a:r>
            <a:endParaRPr lang="ru-RU" sz="20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5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558</Words>
  <Application>Microsoft Office PowerPoint</Application>
  <PresentationFormat>Широкоэкранный</PresentationFormat>
  <Paragraphs>69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tfoms mo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Ларин Алексей Александрович</dc:creator>
  <cp:lastModifiedBy>Нагорнева Ольга Олеговна</cp:lastModifiedBy>
  <cp:revision>21</cp:revision>
  <cp:lastPrinted>2020-12-22T06:07:23Z</cp:lastPrinted>
  <dcterms:created xsi:type="dcterms:W3CDTF">2020-12-21T12:18:05Z</dcterms:created>
  <dcterms:modified xsi:type="dcterms:W3CDTF">2020-12-22T06:38:36Z</dcterms:modified>
</cp:coreProperties>
</file>