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78" r:id="rId4"/>
    <p:sldId id="279" r:id="rId5"/>
    <p:sldId id="280" r:id="rId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9E2"/>
    <a:srgbClr val="2FEBFF"/>
    <a:srgbClr val="AB98C2"/>
    <a:srgbClr val="15FF31"/>
    <a:srgbClr val="FF9999"/>
    <a:srgbClr val="FF5050"/>
    <a:srgbClr val="FFFF99"/>
    <a:srgbClr val="9DBEE7"/>
    <a:srgbClr val="2E6C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4" autoAdjust="0"/>
    <p:restoredTop sz="94660"/>
  </p:normalViewPr>
  <p:slideViewPr>
    <p:cSldViewPr>
      <p:cViewPr>
        <p:scale>
          <a:sx n="114" d="100"/>
          <a:sy n="114" d="100"/>
        </p:scale>
        <p:origin x="-15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E717D-7090-4165-851F-E43C4630805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222C8-C934-439A-A20D-292AA67A6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398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11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896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59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896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54563" y="6386733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276885" y="1838417"/>
            <a:ext cx="8516962" cy="2540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76885" y="4437112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573619" y="662157"/>
            <a:ext cx="6798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5725" y="2204864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главы XV Правил обязательного медицинского страхования, утвержденных приказом Министерства здравоохранения Российской Федерации от 28.02.2019 №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108.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91880" y="6440403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Москва,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2.20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dirty="0"/>
          </a:p>
        </p:txBody>
      </p:sp>
      <p:pic>
        <p:nvPicPr>
          <p:cNvPr id="19" name="Рисунок 18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1686504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62131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98340" y="229176"/>
            <a:ext cx="77649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endParaRPr lang="ru-RU" sz="1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информационного взаимодействия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/>
              <a:t>2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76458" y="1196752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019375"/>
              </p:ext>
            </p:extLst>
          </p:nvPr>
        </p:nvGraphicFramePr>
        <p:xfrm>
          <a:off x="178607" y="1340767"/>
          <a:ext cx="8857889" cy="4837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78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35613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Порядок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информационного сопровождения застрахованных лиц на всех этапах оказания им медицинской помощи установлен главой 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XV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Правил обязательного медицинского страхования,</a:t>
                      </a:r>
                    </a:p>
                    <a:p>
                      <a:pPr algn="ctr"/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утвержденных приказом Министерства здравоохранения Российской Федерации от 28.02.2019 № 108н.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254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Информационное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сопровождение осуществляется на основе информационного ресурса ТФОМС МО (ИС «Диспансеризация» и «РИР»).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2254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Страховые медицинские организации и медицинские организации получают доступ к информационному ресурсу.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3670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Для получения доступа к информационному ресурсу необходимо в срок до 30.12.2019 прислать в</a:t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ТФОМС МО уполномоченных представителей.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498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7010" y="6372394"/>
            <a:ext cx="916101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98340" y="190381"/>
            <a:ext cx="77649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endParaRPr lang="ru-RU" sz="1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медицинских организаций</a:t>
            </a:r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09075" y="1124744"/>
            <a:ext cx="8654172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369608"/>
              </p:ext>
            </p:extLst>
          </p:nvPr>
        </p:nvGraphicFramePr>
        <p:xfrm>
          <a:off x="145649" y="1340768"/>
          <a:ext cx="8890848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2754">
                  <a:extLst>
                    <a:ext uri="{9D8B030D-6E8A-4147-A177-3AD203B41FA5}">
                      <a16:colId xmlns:a16="http://schemas.microsoft.com/office/drawing/2014/main" xmlns="" val="2308437669"/>
                    </a:ext>
                  </a:extLst>
                </a:gridCol>
                <a:gridCol w="6388094">
                  <a:extLst>
                    <a:ext uri="{9D8B030D-6E8A-4147-A177-3AD203B41FA5}">
                      <a16:colId xmlns:a16="http://schemas.microsoft.com/office/drawing/2014/main" xmlns="" val="1493613185"/>
                    </a:ext>
                  </a:extLst>
                </a:gridCol>
              </a:tblGrid>
              <a:tr h="30899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31 января текущего года представлять на информационный ресурс (ИС «Диспансеризация»):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96" marR="9496" marT="9496" marB="0" anchor="ctr"/>
                </a:tc>
                <a:tc>
                  <a:txBody>
                    <a:bodyPr/>
                    <a:lstStyle/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Сведения о лицах, включенных в списки для проведения профилактических медицинских осмотров и диспансеризации на текущий год;</a:t>
                      </a:r>
                    </a:p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Планы-графики проведения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профилактических медицинских осмотров и диспансеризации на текущий год с поквартальной/помесячной разбивкой в разрезе терапевтических участков;</a:t>
                      </a:r>
                    </a:p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6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Сведения о лицах, находящихся под диспансерным наблюдением на текущий год;</a:t>
                      </a:r>
                    </a:p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6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График работы отделений (кабинетов) для прохождения медицинских осмотров и диспансеризации и выездных мобильных бригад с указанием адресов их работы.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96" marR="9496" marT="9496" marB="0" anchor="ctr"/>
                </a:tc>
                <a:extLst>
                  <a:ext uri="{0D108BD9-81ED-4DB2-BD59-A6C34878D82A}">
                    <a16:rowId xmlns:a16="http://schemas.microsoft.com/office/drawing/2014/main" xmlns="" val="3574520085"/>
                  </a:ext>
                </a:extLst>
              </a:tr>
              <a:tr h="18066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организация, ежемесячно: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96" marR="9496" marT="9496" marB="0" anchor="ctr"/>
                </a:tc>
                <a:tc>
                  <a:txBody>
                    <a:bodyPr/>
                    <a:lstStyle/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Актуализирует и представляет сведения о лицах, включенных в списки для проведения 1 этапа диспансеризации;</a:t>
                      </a:r>
                    </a:p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Направляет сведения о лицах, направленных на 2 этап диспансеризации, перечне дополнительных обследований и осмотров, назначенных к выполнению на 2 этапе диспансеризации;</a:t>
                      </a:r>
                    </a:p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Направляет сведения о лицах, направленных на диспансерное наблюдение.</a:t>
                      </a:r>
                    </a:p>
                  </a:txBody>
                  <a:tcPr marL="9496" marR="9496" marT="949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210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94066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158364"/>
            <a:ext cx="841789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endParaRPr lang="ru-RU" sz="1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медицинских организаций</a:t>
            </a:r>
            <a:endParaRPr lang="ru-RU" sz="2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333500" y="158364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63199" y="1124744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633377"/>
              </p:ext>
            </p:extLst>
          </p:nvPr>
        </p:nvGraphicFramePr>
        <p:xfrm>
          <a:off x="107504" y="1268761"/>
          <a:ext cx="8962856" cy="4926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>
                  <a:extLst>
                    <a:ext uri="{9D8B030D-6E8A-4147-A177-3AD203B41FA5}">
                      <a16:colId xmlns:a16="http://schemas.microsoft.com/office/drawing/2014/main" xmlns="" val="2308437669"/>
                    </a:ext>
                  </a:extLst>
                </a:gridCol>
                <a:gridCol w="5578480">
                  <a:extLst>
                    <a:ext uri="{9D8B030D-6E8A-4147-A177-3AD203B41FA5}">
                      <a16:colId xmlns:a16="http://schemas.microsoft.com/office/drawing/2014/main" xmlns="" val="1493613185"/>
                    </a:ext>
                  </a:extLst>
                </a:gridCol>
              </a:tblGrid>
              <a:tr h="194539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организация, оказывающая первичную медико-санитарную помощь в амбулаторных условиях, ежедневно осуществляет обновление информации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 лицах: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96" marR="9496" marT="9496" marB="0" anchor="ctr"/>
                </a:tc>
                <a:tc>
                  <a:txBody>
                    <a:bodyPr/>
                    <a:lstStyle/>
                    <a:p>
                      <a:pPr marL="171450" indent="-171450" algn="just" fontAlgn="ctr">
                        <a:buFontTx/>
                        <a:buChar char="-"/>
                      </a:pPr>
                      <a:r>
                        <a:rPr lang="ru-RU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Прошедших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профилактический медицинский осмотр;</a:t>
                      </a:r>
                    </a:p>
                    <a:p>
                      <a:pPr marL="171450" indent="-171450" algn="just" fontAlgn="ctr">
                        <a:buFontTx/>
                        <a:buChar char="-"/>
                      </a:pPr>
                      <a:r>
                        <a:rPr lang="ru-RU" sz="16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Начавших прохождение диспансеризации;</a:t>
                      </a:r>
                    </a:p>
                    <a:p>
                      <a:pPr marL="171450" indent="-171450" algn="just" fontAlgn="ctr">
                        <a:buFontTx/>
                        <a:buChar char="-"/>
                      </a:pPr>
                      <a:r>
                        <a:rPr lang="ru-RU" sz="16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Завершивших первый этап диспансеризации;</a:t>
                      </a:r>
                    </a:p>
                    <a:p>
                      <a:pPr marL="171450" indent="-171450" algn="just" fontAlgn="ctr">
                        <a:buFontTx/>
                        <a:buChar char="-"/>
                      </a:pPr>
                      <a:r>
                        <a:rPr lang="ru-RU" sz="16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Направленных на второй этап диспансеризации;</a:t>
                      </a:r>
                    </a:p>
                    <a:p>
                      <a:pPr marL="171450" indent="-171450" algn="just" fontAlgn="ctr">
                        <a:buFontTx/>
                        <a:buChar char="-"/>
                      </a:pPr>
                      <a:r>
                        <a:rPr lang="ru-RU" sz="16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Завершивших второй этап диспансеризации.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96" marR="9496" marT="9496" marB="0" anchor="ctr"/>
                </a:tc>
                <a:extLst>
                  <a:ext uri="{0D108BD9-81ED-4DB2-BD59-A6C34878D82A}">
                    <a16:rowId xmlns:a16="http://schemas.microsoft.com/office/drawing/2014/main" xmlns="" val="406149768"/>
                  </a:ext>
                </a:extLst>
              </a:tr>
              <a:tr h="2951146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представлении сведений о лицах, находящихся под диспансерным наблюдением в текущем году, дополнительно представляются сведения о: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96" marR="9496" marT="9496" marB="0" anchor="ctr"/>
                </a:tc>
                <a:tc>
                  <a:txBody>
                    <a:bodyPr/>
                    <a:lstStyle/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Диагнозе заболевания, по поводу которого лицо находится под диспансерным наблюдением;</a:t>
                      </a:r>
                    </a:p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Дате включения в группу диспансерного</a:t>
                      </a: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наблюдения;</a:t>
                      </a:r>
                    </a:p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Периодичности осмотра при диагнозе, по которому лицо состоит на диспансерном наблюдении;</a:t>
                      </a:r>
                    </a:p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медицинского работника, осуществляющего диспансерное наблюдение;</a:t>
                      </a:r>
                    </a:p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предыдущего диспансерного приема;</a:t>
                      </a:r>
                    </a:p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(календарный месяц) проведения диспансерного приема, запланированные медицинской организацией;</a:t>
                      </a:r>
                    </a:p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Месте проведения диспансерного приема;</a:t>
                      </a:r>
                    </a:p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Дате обращения лица для прохождения диспансерного приема;</a:t>
                      </a:r>
                    </a:p>
                    <a:p>
                      <a:pPr marL="285750" indent="-285750" algn="just" fontAlgn="ctr">
                        <a:buFontTx/>
                        <a:buChar char="-"/>
                      </a:pP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Результате диспансерного приема.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96" marR="9496" marT="9496" marB="0" anchor="ctr"/>
                </a:tc>
                <a:extLst>
                  <a:ext uri="{0D108BD9-81ED-4DB2-BD59-A6C34878D82A}">
                    <a16:rowId xmlns:a16="http://schemas.microsoft.com/office/drawing/2014/main" xmlns="" val="22430298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232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7010" y="6372394"/>
            <a:ext cx="916101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98340" y="116632"/>
            <a:ext cx="77649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endParaRPr lang="ru-RU" sz="1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медицинских организаций</a:t>
            </a:r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09075" y="1052736"/>
            <a:ext cx="8654172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395884"/>
              </p:ext>
            </p:extLst>
          </p:nvPr>
        </p:nvGraphicFramePr>
        <p:xfrm>
          <a:off x="107504" y="1230836"/>
          <a:ext cx="8961614" cy="5150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2308437669"/>
                    </a:ext>
                  </a:extLst>
                </a:gridCol>
                <a:gridCol w="6081294">
                  <a:extLst>
                    <a:ext uri="{9D8B030D-6E8A-4147-A177-3AD203B41FA5}">
                      <a16:colId xmlns:a16="http://schemas.microsoft.com/office/drawing/2014/main" xmlns="" val="1493613185"/>
                    </a:ext>
                  </a:extLst>
                </a:gridCol>
              </a:tblGrid>
              <a:tr h="2566837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организация, оказывающая медицинскую помощь в условиях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дневного стационара, ежедневно осуществляет обновление сведений (в ИС «РИР») за истекшие сутки о: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96" marR="9496" marT="9496" marB="0" anchor="ctr"/>
                </a:tc>
                <a:tc>
                  <a:txBody>
                    <a:bodyPr/>
                    <a:lstStyle/>
                    <a:p>
                      <a:pPr marL="171450" indent="-171450" algn="just" fontAlgn="ctr">
                        <a:buFontTx/>
                        <a:buChar char="-"/>
                      </a:pPr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Выполнении объемов медицинской помощи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разрезе профилей (отделений);</a:t>
                      </a:r>
                    </a:p>
                    <a:p>
                      <a:pPr marL="171450" indent="-171450" algn="just" fontAlgn="ctr">
                        <a:buFontTx/>
                        <a:buChar char="-"/>
                      </a:pPr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Количестве свободных мест для госпитализации в плановом порядке в разрезе профилей (отделений) на текущий день и ближайшие 10 рабочих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дней, с указание планируемой даты освобождения места;</a:t>
                      </a:r>
                    </a:p>
                    <a:p>
                      <a:pPr marL="171450" indent="-171450" algn="just" fontAlgn="ctr">
                        <a:buFontTx/>
                        <a:buChar char="-"/>
                      </a:pPr>
                      <a:r>
                        <a:rPr lang="ru-RU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Лицах, госпитализированных по направлениям в плановом порядке в разрезе профилей (отделений) и медицинских организаций, направивших на госпитализацию;</a:t>
                      </a:r>
                    </a:p>
                    <a:p>
                      <a:pPr marL="171450" indent="-171450" algn="just" fontAlgn="ctr">
                        <a:buFontTx/>
                        <a:buChar char="-"/>
                      </a:pPr>
                      <a:r>
                        <a:rPr lang="ru-RU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Лицах, госпитализированных в экстренном порядке;</a:t>
                      </a:r>
                    </a:p>
                    <a:p>
                      <a:pPr marL="171450" indent="-171450" algn="just" fontAlgn="ctr">
                        <a:buFontTx/>
                        <a:buChar char="-"/>
                      </a:pPr>
                      <a:r>
                        <a:rPr lang="ru-RU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Лицах, в отношении которых не состоялась плановая госпитализация, в том числе из-за отсутствия показаний.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96" marR="9496" marT="9496" marB="0" anchor="ctr"/>
                </a:tc>
                <a:extLst>
                  <a:ext uri="{0D108BD9-81ED-4DB2-BD59-A6C34878D82A}">
                    <a16:rowId xmlns:a16="http://schemas.microsoft.com/office/drawing/2014/main" xmlns="" val="406149768"/>
                  </a:ext>
                </a:extLst>
              </a:tr>
              <a:tr h="1033117">
                <a:tc gridSpan="2"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организация, оказывающая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первичную и специализированную медицинскую помощь, ежедневно не позднее 09.00 осуществляет обновление сведений о лицах, получивших направление на госпитализацию в разрезе профилей (отделений), включая дату госпитализации.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96" marR="9496" marT="9496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96" marR="9496" marT="9496" marB="0" anchor="ctr"/>
                </a:tc>
                <a:extLst>
                  <a:ext uri="{0D108BD9-81ED-4DB2-BD59-A6C34878D82A}">
                    <a16:rowId xmlns:a16="http://schemas.microsoft.com/office/drawing/2014/main" xmlns="" val="2243029864"/>
                  </a:ext>
                </a:extLst>
              </a:tr>
              <a:tr h="1550538">
                <a:tc gridSpan="2"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организация, оказывающая специализированную, в том числе высокотехнологичную, медицинскую помощь, включенную в базовую программу, не позднее одного рабочего дня размещает сведения о лицах, в отношении которых получены рекомендации ФГБУ, подведомственных Министерству здравоохранения Российской Федерации, по применению методов профилактики и лечения, при проведении консультаций с применением телемедицинских технологий.</a:t>
                      </a:r>
                    </a:p>
                  </a:txBody>
                  <a:tcPr marL="9496" marR="9496" marT="949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21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2119</TotalTime>
  <Words>605</Words>
  <Application>Microsoft Office PowerPoint</Application>
  <PresentationFormat>Экран (4:3)</PresentationFormat>
  <Paragraphs>57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Сароквашин Максим Романович</dc:creator>
  <cp:lastModifiedBy>Овчинникова Надежда Валерьевна</cp:lastModifiedBy>
  <cp:revision>162</cp:revision>
  <cp:lastPrinted>2019-12-26T05:53:03Z</cp:lastPrinted>
  <dcterms:created xsi:type="dcterms:W3CDTF">2018-10-25T06:18:07Z</dcterms:created>
  <dcterms:modified xsi:type="dcterms:W3CDTF">2020-12-21T09:24:20Z</dcterms:modified>
</cp:coreProperties>
</file>